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charts/chart3.xml" ContentType="application/vnd.openxmlformats-officedocument.drawingml.chart+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embeddedFontLst>
    <p:embeddedFont>
      <p:font typeface="Plus Jakarta Sans" pitchFamily="2" charset="0"/>
      <p:regular r:id="rIdFont1"/>
      <p:bold r:id="rIdFont2"/>
      <p:italic r:id="rIdFont3"/>
      <p:boldItalic r:id="rIdFont4"/>
    </p:embeddedFont>
    <p:embeddedFont>
      <p:font typeface="Inter" pitchFamily="2" charset="0"/>
      <p:regular r:id="rIdFont5"/>
      <p:bold r:id="rIdFont6"/>
      <p:italic r:id="rIdFont7"/>
      <p:boldItalic r:id="rIdFont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dc43dd84-9f7a-930e-4d1f-087eb1270bb6}">
          <p14:sldIdLst>
            <p14:sldId id="256"/>
          </p14:sldIdLst>
        </p14:section>
        <p14:section name="The plateau" id="{518cf7bb-c3eb-51e7-6819-48b9ee6a13b9}">
          <p14:sldIdLst>
            <p14:sldId id="257"/>
            <p14:sldId id="258"/>
          </p14:sldIdLst>
        </p14:section>
        <p14:section name="The one idea" id="{667ab8a6-a35b-8e9e-6ff5-8369f31ee806}">
          <p14:sldIdLst>
            <p14:sldId id="259"/>
            <p14:sldId id="260"/>
            <p14:sldId id="261"/>
            <p14:sldId id="262"/>
          </p14:sldIdLst>
        </p14:section>
        <p14:section name="The Good AI Guide" id="{bb20cdc5-6838-5fb3-0d35-28aa8990b035}">
          <p14:sldIdLst>
            <p14:sldId id="263"/>
            <p14:sldId id="264"/>
            <p14:sldId id="265"/>
            <p14:sldId id="266"/>
            <p14:sldId id="267"/>
            <p14:sldId id="268"/>
          </p14:sldIdLst>
        </p14:section>
        <p14:section name="Your move" id="{58ef4302-b9bf-47fa-d6ff-fc39b41a17f1}">
          <p14:sldIdLst>
            <p14:sldId id="269"/>
            <p14:sldId id="270"/>
            <p14:sldId id="271"/>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Font1" Type="http://schemas.openxmlformats.org/officeDocument/2006/relationships/font" Target="fonts/font1.fntdata"/><Relationship Id="rIdFont2" Type="http://schemas.openxmlformats.org/officeDocument/2006/relationships/font" Target="fonts/font2.fntdata"/><Relationship Id="rIdFont3" Type="http://schemas.openxmlformats.org/officeDocument/2006/relationships/font" Target="fonts/font3.fntdata"/><Relationship Id="rIdFont4" Type="http://schemas.openxmlformats.org/officeDocument/2006/relationships/font" Target="fonts/font4.fntdata"/><Relationship Id="rIdFont5" Type="http://schemas.openxmlformats.org/officeDocument/2006/relationships/font" Target="fonts/font5.fntdata"/><Relationship Id="rIdFont6" Type="http://schemas.openxmlformats.org/officeDocument/2006/relationships/font" Target="fonts/font6.fntdata"/><Relationship Id="rIdFont7" Type="http://schemas.openxmlformats.org/officeDocument/2006/relationships/font" Target="fonts/font7.fntdata"/><Relationship Id="rIdFont8" Type="http://schemas.openxmlformats.org/officeDocument/2006/relationships/font" Target="fonts/font8.fntdata"/></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3.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ayout>
        <c:manualLayout>
          <c:layoutTarget val="inner"/>
          <c:xMode val="edge"/>
          <c:yMode val="edge"/>
          <c:x val="0.03"/>
          <c:y val="0.03"/>
          <c:w val="0.95"/>
          <c:h val="0.83"/>
        </c:manualLayout>
      </c:layout>
      <c:lineChart>
        <c:varyColors val="0"/>
        <c:ser>
          <c:idx val="0"/>
          <c:order val="0"/>
          <c:tx>
            <c:strRef>
              <c:f>Sheet1!$B$1</c:f>
              <c:strCache>
                <c:ptCount val="1"/>
                <c:pt idx="0">
                  <c:v>Most people</c:v>
                </c:pt>
              </c:strCache>
            </c:strRef>
          </c:tx>
          <c:spPr>
            <a:solidFill>
              <a:srgbClr val="F97316"/>
            </a:solidFill>
            <a:ln w="50800" cap="flat">
              <a:solidFill>
                <a:srgbClr val="F97316"/>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F97316"/>
              </a:solidFill>
              <a:ln w="9525" cap="flat">
                <a:solidFill>
                  <a:srgbClr val="F97316"/>
                </a:solidFill>
                <a:prstDash val="solid"/>
                <a:round/>
              </a:ln>
              <a:effectLst/>
            </c:spPr>
          </c:marker>
          <c:cat>
            <c:multiLvlStrRef>
              <c:f>Sheet1!$A$2:$A$26</c:f>
              <c:multiLvlStrCache>
                <c:ptCount val="25"/>
                <c:lvl>
                  <c:pt idx="0">
                    <c:v>First try</c:v>
                  </c:pt>
                  <c:pt idx="1">
                    <c:v/>
                  </c:pt>
                  <c:pt idx="2">
                    <c:v/>
                  </c:pt>
                  <c:pt idx="3">
                    <c:v>Week 3</c:v>
                  </c:pt>
                  <c:pt idx="4">
                    <c:v/>
                  </c:pt>
                  <c:pt idx="5">
                    <c:v/>
                  </c:pt>
                  <c:pt idx="6">
                    <c:v/>
                  </c:pt>
                  <c:pt idx="7">
                    <c:v/>
                  </c:pt>
                  <c:pt idx="8">
                    <c:v>Month 2</c:v>
                  </c:pt>
                  <c:pt idx="9">
                    <c:v/>
                  </c:pt>
                  <c:pt idx="10">
                    <c:v/>
                  </c:pt>
                  <c:pt idx="11">
                    <c:v/>
                  </c:pt>
                  <c:pt idx="12">
                    <c:v/>
                  </c:pt>
                  <c:pt idx="13">
                    <c:v/>
                  </c:pt>
                  <c:pt idx="14">
                    <c:v/>
                  </c:pt>
                  <c:pt idx="15">
                    <c:v/>
                  </c:pt>
                  <c:pt idx="16">
                    <c:v>Month 4</c:v>
                  </c:pt>
                  <c:pt idx="17">
                    <c:v/>
                  </c:pt>
                  <c:pt idx="18">
                    <c:v/>
                  </c:pt>
                  <c:pt idx="19">
                    <c:v/>
                  </c:pt>
                  <c:pt idx="20">
                    <c:v/>
                  </c:pt>
                  <c:pt idx="21">
                    <c:v/>
                  </c:pt>
                  <c:pt idx="22">
                    <c:v/>
                  </c:pt>
                  <c:pt idx="23">
                    <c:v/>
                  </c:pt>
                  <c:pt idx="24">
                    <c:v>Month 6</c:v>
                  </c:pt>
                </c:lvl>
              </c:multiLvlStrCache>
            </c:multiLvlStrRef>
          </c:cat>
          <c:val>
            <c:numRef>
              <c:f>Sheet1!$B$2:$B$26</c:f>
              <c:numCache>
                <c:formatCode>General</c:formatCode>
                <c:ptCount val="25"/>
                <c:pt idx="0">
                  <c:v>0.4</c:v>
                </c:pt>
                <c:pt idx="1">
                  <c:v>7.4</c:v>
                </c:pt>
                <c:pt idx="2">
                  <c:v>5.9</c:v>
                </c:pt>
                <c:pt idx="3">
                  <c:v>3.7</c:v>
                </c:pt>
                <c:pt idx="4">
                  <c:v>3.25</c:v>
                </c:pt>
                <c:pt idx="5">
                  <c:v>3.1</c:v>
                </c:pt>
                <c:pt idx="6">
                  <c:v>3.05</c:v>
                </c:pt>
                <c:pt idx="7">
                  <c:v>3</c:v>
                </c:pt>
                <c:pt idx="8">
                  <c:v>3</c:v>
                </c:pt>
                <c:pt idx="9">
                  <c:v>3</c:v>
                </c:pt>
                <c:pt idx="10">
                  <c:v>3</c:v>
                </c:pt>
                <c:pt idx="11">
                  <c:v>2.95</c:v>
                </c:pt>
                <c:pt idx="12">
                  <c:v>2.95</c:v>
                </c:pt>
                <c:pt idx="13">
                  <c:v>2.95</c:v>
                </c:pt>
                <c:pt idx="14">
                  <c:v>2.95</c:v>
                </c:pt>
                <c:pt idx="15">
                  <c:v>2.95</c:v>
                </c:pt>
                <c:pt idx="16">
                  <c:v>2.95</c:v>
                </c:pt>
                <c:pt idx="17">
                  <c:v>2.95</c:v>
                </c:pt>
                <c:pt idx="18">
                  <c:v>2.95</c:v>
                </c:pt>
                <c:pt idx="19">
                  <c:v>2.95</c:v>
                </c:pt>
                <c:pt idx="20">
                  <c:v>2.95</c:v>
                </c:pt>
                <c:pt idx="21">
                  <c:v>2.95</c:v>
                </c:pt>
                <c:pt idx="22">
                  <c:v>2.95</c:v>
                </c:pt>
                <c:pt idx="23">
                  <c:v>2.95</c:v>
                </c:pt>
                <c:pt idx="24">
                  <c:v>2.95</c:v>
                </c:pt>
              </c:numCache>
            </c:numRef>
          </c:val>
          <c:smooth val="1"/>
        </c:ser>
        <c:ser>
          <c:idx val="1"/>
          <c:order val="1"/>
          <c:tx>
            <c:strRef>
              <c:f>Sheet1!$C$1</c:f>
              <c:strCache>
                <c:ptCount val="1"/>
                <c:pt idx="0">
                  <c:v>With the right picture and some practice</c:v>
                </c:pt>
              </c:strCache>
            </c:strRef>
          </c:tx>
          <c:spPr>
            <a:solidFill>
              <a:srgbClr val="4F46E5"/>
            </a:solidFill>
            <a:ln w="50800" cap="flat">
              <a:solidFill>
                <a:srgbClr val="4F46E5"/>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4F46E5"/>
              </a:solidFill>
              <a:ln w="9525" cap="flat">
                <a:solidFill>
                  <a:srgbClr val="4F46E5"/>
                </a:solidFill>
                <a:prstDash val="solid"/>
                <a:round/>
              </a:ln>
              <a:effectLst/>
            </c:spPr>
          </c:marker>
          <c:cat>
            <c:multiLvlStrRef>
              <c:f>Sheet1!$A$2:$A$26</c:f>
              <c:multiLvlStrCache>
                <c:ptCount val="25"/>
                <c:lvl>
                  <c:pt idx="0">
                    <c:v>First try</c:v>
                  </c:pt>
                  <c:pt idx="1">
                    <c:v/>
                  </c:pt>
                  <c:pt idx="2">
                    <c:v/>
                  </c:pt>
                  <c:pt idx="3">
                    <c:v>Week 3</c:v>
                  </c:pt>
                  <c:pt idx="4">
                    <c:v/>
                  </c:pt>
                  <c:pt idx="5">
                    <c:v/>
                  </c:pt>
                  <c:pt idx="6">
                    <c:v/>
                  </c:pt>
                  <c:pt idx="7">
                    <c:v/>
                  </c:pt>
                  <c:pt idx="8">
                    <c:v>Month 2</c:v>
                  </c:pt>
                  <c:pt idx="9">
                    <c:v/>
                  </c:pt>
                  <c:pt idx="10">
                    <c:v/>
                  </c:pt>
                  <c:pt idx="11">
                    <c:v/>
                  </c:pt>
                  <c:pt idx="12">
                    <c:v/>
                  </c:pt>
                  <c:pt idx="13">
                    <c:v/>
                  </c:pt>
                  <c:pt idx="14">
                    <c:v/>
                  </c:pt>
                  <c:pt idx="15">
                    <c:v/>
                  </c:pt>
                  <c:pt idx="16">
                    <c:v>Month 4</c:v>
                  </c:pt>
                  <c:pt idx="17">
                    <c:v/>
                  </c:pt>
                  <c:pt idx="18">
                    <c:v/>
                  </c:pt>
                  <c:pt idx="19">
                    <c:v/>
                  </c:pt>
                  <c:pt idx="20">
                    <c:v/>
                  </c:pt>
                  <c:pt idx="21">
                    <c:v/>
                  </c:pt>
                  <c:pt idx="22">
                    <c:v/>
                  </c:pt>
                  <c:pt idx="23">
                    <c:v/>
                  </c:pt>
                  <c:pt idx="24">
                    <c:v>Month 6</c:v>
                  </c:pt>
                </c:lvl>
              </c:multiLvlStrCache>
            </c:multiLvlStrRef>
          </c:cat>
          <c:val>
            <c:numRef>
              <c:f>Sheet1!$C$2:$C$26</c:f>
              <c:numCache>
                <c:formatCode>General</c:formatCode>
                <c:ptCount val="25"/>
                <c:pt idx="0">
                  <c:v>0.4</c:v>
                </c:pt>
                <c:pt idx="1">
                  <c:v>6.3</c:v>
                </c:pt>
                <c:pt idx="2">
                  <c:v>5.5</c:v>
                </c:pt>
                <c:pt idx="3">
                  <c:v>4.7</c:v>
                </c:pt>
                <c:pt idx="4">
                  <c:v>4.75</c:v>
                </c:pt>
                <c:pt idx="5">
                  <c:v>4.83</c:v>
                </c:pt>
                <c:pt idx="6">
                  <c:v>4.96</c:v>
                </c:pt>
                <c:pt idx="7">
                  <c:v>5.11</c:v>
                </c:pt>
                <c:pt idx="8">
                  <c:v>5.27</c:v>
                </c:pt>
                <c:pt idx="9">
                  <c:v>5.46</c:v>
                </c:pt>
                <c:pt idx="10">
                  <c:v>5.66</c:v>
                </c:pt>
                <c:pt idx="11">
                  <c:v>5.86</c:v>
                </c:pt>
                <c:pt idx="12">
                  <c:v>6.09</c:v>
                </c:pt>
                <c:pt idx="13">
                  <c:v>6.32</c:v>
                </c:pt>
                <c:pt idx="14">
                  <c:v>6.55</c:v>
                </c:pt>
                <c:pt idx="15">
                  <c:v>6.8</c:v>
                </c:pt>
                <c:pt idx="16">
                  <c:v>7.06</c:v>
                </c:pt>
                <c:pt idx="17">
                  <c:v>7.32</c:v>
                </c:pt>
                <c:pt idx="18">
                  <c:v>7.59</c:v>
                </c:pt>
                <c:pt idx="19">
                  <c:v>7.87</c:v>
                </c:pt>
                <c:pt idx="20">
                  <c:v>8.15</c:v>
                </c:pt>
                <c:pt idx="21">
                  <c:v>8.44</c:v>
                </c:pt>
                <c:pt idx="22">
                  <c:v>8.74</c:v>
                </c:pt>
                <c:pt idx="23">
                  <c:v>9.04</c:v>
                </c:pt>
                <c:pt idx="24">
                  <c:v>9.35</c:v>
                </c:pt>
              </c:numCache>
            </c:numRef>
          </c:val>
          <c:smooth val="1"/>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none"/>
        <c:minorTickMark val="none"/>
        <c:tickLblPos val="low"/>
        <c:spPr>
          <a:ln w="12700" cap="flat">
            <a:solidFill>
              <a:srgbClr val="D9D5CC"/>
            </a:solidFill>
            <a:prstDash val="solid"/>
            <a:round/>
          </a:ln>
        </c:spPr>
        <c:txPr>
          <a:bodyPr/>
          <a:lstStyle/>
          <a:p>
            <a:pPr>
              <a:defRPr sz="1100" b="0" i="0" u="none" strike="noStrike">
                <a:solidFill>
                  <a:srgbClr val="6B6B6B"/>
                </a:solidFill>
                <a:latin typeface="Inter"/>
              </a:defRPr>
            </a:pPr>
            <a:endParaRPr lang="en-US"/>
          </a:p>
        </c:txPr>
        <c:crossAx val="2094734552"/>
        <c:crosses val="autoZero"/>
        <c:auto val="1"/>
        <c:lblAlgn val="ctr"/>
        <c:noMultiLvlLbl val="1"/>
      </c:catAx>
      <c:valAx>
        <c:axId val="2094734552"/>
        <c:scaling>
          <c:orientation val="minMax"/>
          <c:max val="10"/>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solidFill>
          <a:srgbClr val="FFFFFF"/>
        </a:solidFill>
        <a:ln>
          <a:noFill/>
        </a:ln>
        <a:effectLst/>
      </c:spPr>
    </c:plotArea>
    <c:plotVisOnly val="1"/>
    <c:dispBlanksAs val="span"/>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 One promise before we start: no jargon, nothing to install, and you'll leave with exactly one small thing to do this week.</a:t>
            </a:r>
          </a:p>
          <a:p>
            <a:endParaRPr lang="en-GB" dirty="0"/>
          </a:p>
          <a:p>
            <a:r>
              <a:rPr lang="en-GB" dirty="0"/>
              <a:t>[Ask the room] Hands up if you've tried ChatGPT, Copilot or Gemini at least once. Now keep your hand up only if it's become part of how you work every day. [If most hands go down again, that gap is what the next 20 minutes are about.]</a:t>
            </a:r>
          </a:p>
          <a:p>
            <a:endParaRPr lang="en-GB" dirty="0"/>
          </a:p>
          <a:p>
            <a:r>
              <a:rPr lang="en-GB" dirty="0"/>
              <a:t>I'm Fabian. My day job is product and AI at a Swiss healthtech startup, where I'm CPO and Chief AI Officer. On the side, I write the Good AI Guide, a free site that helps people get properly good at AI. Everything in this talk is on that site, so there's no need to take notes.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curve I see over and over.</a:t>
            </a:r>
          </a:p>
          <a:p>
            <a:endParaRPr lang="en-GB" dirty="0"/>
          </a:p>
          <a:p>
            <a:r>
              <a:rPr lang="en-GB" dirty="0"/>
              <a:t>[Point at the peak] The first week is genuinely magical. A poem, a summary, a decent email in seconds. Then you ask it something that matters at work, a plan or a strategy, and you get an answer that would fit any company on earth. A horoscope.</a:t>
            </a:r>
          </a:p>
          <a:p>
            <a:endParaRPr lang="en-GB" dirty="0"/>
          </a:p>
          <a:p>
            <a:r>
              <a:rPr lang="en-GB" dirty="0"/>
              <a:t>So people conclude it's overhyped, use it for the odd email, and stay there. That flat line is where most people are today, and talent has little to do with it. Two things are missing: the right picture of what you're actually talking to, and a bit of deliberate practice.</a:t>
            </a:r>
          </a:p>
          <a:p>
            <a:endParaRPr lang="en-GB" dirty="0"/>
          </a:p>
          <a:p>
            <a:r>
              <a:rPr lang="en-GB" dirty="0"/>
              <a:t>The indigo line is what happens with both. The rest of this talk is about how to get onto it.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Six situations this site is built around.</a:t>
            </a:r>
          </a:p>
          <a:p>
            <a:endParaRPr lang="en-GB" dirty="0"/>
          </a:p>
          <a:p>
            <a:r>
              <a:rPr lang="en-GB" dirty="0"/>
              <a:t>[Ask the room] Which one is closest to you? Shout a number. [Wait for a few answers.]</a:t>
            </a:r>
          </a:p>
          <a:p>
            <a:endParaRPr lang="en-GB" dirty="0"/>
          </a:p>
          <a:p>
            <a:r>
              <a:rPr lang="en-GB" dirty="0"/>
              <a:t>Whatever you picked, you're in good company, and none of them means you're behind. Each has a guide written for exactly that situation, and the site's homepage shows these six lines as doors.</a:t>
            </a:r>
          </a:p>
          <a:p>
            <a:endParaRPr lang="en-GB" dirty="0"/>
          </a:p>
          <a:p>
            <a:r>
              <a:rPr lang="en-GB" dirty="0"/>
              <a:t>Two worth calling out. In my experience, number 2 is the most common one in larger companies: the good tools are blocked and you got Copilot or an internal chatbot. That's fine, and we'll come back to it. And number 5 is a reasonable place to start: the guide tells you what actually happens to what you type.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remember one thing from today, make it this picture.</a:t>
            </a:r>
          </a:p>
          <a:p>
            <a:endParaRPr lang="en-GB" dirty="0"/>
          </a:p>
          <a:p>
            <a:r>
              <a:rPr lang="en-GB" dirty="0"/>
              <a:t>Imagine the smartest graduate you've ever hired. Top of their class, has read everything, absurdly fast. It's their first day. They've never met your customers, they don't know your product, and they have no idea why last year's project died.</a:t>
            </a:r>
          </a:p>
          <a:p>
            <a:endParaRPr lang="en-GB" dirty="0"/>
          </a:p>
          <a:p>
            <a:r>
              <a:rPr lang="en-GB" dirty="0"/>
              <a:t>Now you walk up and say: "Write me a strategy for Q3." You'd get a textbook answer, and you'd never brief a human colleague that way. But that's how most of us talk to AI.</a:t>
            </a:r>
          </a:p>
          <a:p>
            <a:endParaRPr lang="en-GB" dirty="0"/>
          </a:p>
          <a:p>
            <a:r>
              <a:rPr lang="en-GB" dirty="0"/>
              <a:t>The picture explains the other quirks too. A new hire who doesn't know the answer but wants to please will sometimes fill the gap with a confident guess. That's what people call hallucination.</a:t>
            </a:r>
          </a:p>
          <a:p>
            <a:endParaRPr lang="en-GB" dirty="0"/>
          </a:p>
          <a:p>
            <a:r>
              <a:rPr lang="en-GB" dirty="0"/>
              <a:t>So the fix is what you'd do with any new colleague: give context, explain what good looks like, and check the first drafts.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Here's that idea in practice, with a real example from one of the guides.</a:t>
            </a:r>
          </a:p>
          <a:p>
            <a:endParaRPr lang="en-GB" dirty="0"/>
          </a:p>
          <a:p>
            <a:r>
              <a:rPr lang="en-GB" dirty="0"/>
              <a:t>Same AI, same question. On the left, an account that knows nothing about me. Read it: it isn't wrong. It's addressed to an imaginary average businessperson.</a:t>
            </a:r>
          </a:p>
          <a:p>
            <a:endParaRPr lang="en-GB" dirty="0"/>
          </a:p>
          <a:p>
            <a:r>
              <a:rPr lang="en-GB" dirty="0"/>
              <a:t>On the right, the same question from an account with a short profile: my role, my industry, my country, who my users are. Now it talks about hospital HR directors and why they distrust anything that feels like a chatbot. That's advice I can act on.</a:t>
            </a:r>
          </a:p>
          <a:p>
            <a:endParaRPr lang="en-GB" dirty="0"/>
          </a:p>
          <a:p>
            <a:r>
              <a:rPr lang="en-GB" dirty="0"/>
              <a:t>Writing that profile took a few minutes, once. Most assistants let you store a profile like that, so every new chat starts from it. Where yours doesn't, paste it at the top of the chat. That alone moves a lot of people off the plateau.</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how do you get from the flat line to the rising one? Not the way most of us try.</a:t>
            </a:r>
          </a:p>
          <a:p>
            <a:endParaRPr lang="en-GB" dirty="0"/>
          </a:p>
          <a:p>
            <a:r>
              <a:rPr lang="en-GB" dirty="0"/>
              <a:t>[Point left] This is the usual plan, and step five is where it usually ends. The material isn't the problem. Some courses are excellent, and if you want one, take one; there are better courses out there than anything I'd make.</a:t>
            </a:r>
          </a:p>
          <a:p>
            <a:endParaRPr lang="en-GB" dirty="0"/>
          </a:p>
          <a:p>
            <a:r>
              <a:rPr lang="en-GB" dirty="0"/>
              <a:t>But watching doesn't build the intuition you need, the same way nobody learns to cook from cooking shows. You learn by standing in the kitchen and burning a few things. With AI that means using it on real work, a little every day, with small challenges you actually finish. And it helps to know what good looks like, which is what the site's levels and checklists are for.</a:t>
            </a:r>
          </a:p>
          <a:p>
            <a:endParaRPr lang="en-GB" dirty="0"/>
          </a:p>
          <a:p>
            <a:r>
              <a:rPr lang="en-GB" dirty="0"/>
              <a:t>That's how I learned most of what I know: by using it constantly, stubbornly, and sometimes badly.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bother now? Because it's still early, even if it doesn't feel that way.</a:t>
            </a:r>
          </a:p>
          <a:p>
            <a:endParaRPr lang="en-GB" dirty="0"/>
          </a:p>
          <a:p>
            <a:r>
              <a:rPr lang="en-GB" dirty="0"/>
              <a:t>In the US, about half of working-age adults have tried generative AI. Only about 3 in 100 AI users pay for it. Paying isn't the same as being good at it, but it tells you how few people take it seriously. And the people who've built AI into their daily work as a system? Nobody counts them. I go to a lot of AI roundtables and conferences, and not long ago I worked in a large corporate myself. In both places, they're a small minority.</a:t>
            </a:r>
          </a:p>
          <a:p>
            <a:endParaRPr lang="en-GB" dirty="0"/>
          </a:p>
          <a:p>
            <a:r>
              <a:rPr lang="en-GB" dirty="0"/>
              <a:t>The second reason is that AI skill compounds. Every month of practice makes the next month more productive: you spot more uses, you brief better, you learn where to trust it. That's why you can't catch up later by throwing money at it. Being good at AI is still rare, and that won't last.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where the Good AI Guide comes in. It's a free site I write and maintain on the side. No sign-up, no paywall, and nobody can pay for a rating.</a:t>
            </a:r>
          </a:p>
          <a:p>
            <a:endParaRPr lang="en-GB" dirty="0"/>
          </a:p>
          <a:p>
            <a:r>
              <a:rPr lang="en-GB" dirty="0"/>
              <a:t>It started as a weekend project: I wanted to see how far I'd get building a proper site with AI tools. It has grown into this: 39 guides, about 8 hours of reading, 45 hands-on skills, 2 certificates, 42 tools with honest ratings, 24 models sorted by the job they're for, and a few games. In English, German and French.</a:t>
            </a:r>
          </a:p>
          <a:p>
            <a:endParaRPr lang="en-GB" dirty="0"/>
          </a:p>
          <a:p>
            <a:r>
              <a:rPr lang="en-GB" dirty="0"/>
              <a:t>Building it was the easy part. Keeping it current while everything shifts every few weeks is the real work, which is why every guide shows when I last updated it.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core of the site is the Fluency Path, because "just use AI more" is terrible advice. You get good at AI the way you get good at a language: deliberately, with reps, and by knowing what good looks like.</a:t>
            </a:r>
          </a:p>
          <a:p>
            <a:endParaRPr lang="en-GB" dirty="0"/>
          </a:p>
          <a:p>
            <a:r>
              <a:rPr lang="en-GB" dirty="0"/>
              <a:t>Step one is a two-minute quiz with no wrong answers. It places you on one of four levels. Each level has a playbook and a checklist of concrete skills, 45 so far, and every skill says why it matters and usually gives you an example to try.</a:t>
            </a:r>
          </a:p>
          <a:p>
            <a:endParaRPr lang="en-GB" dirty="0"/>
          </a:p>
          <a:p>
            <a:r>
              <a:rPr lang="en-GB" dirty="0"/>
              <a:t>When you've worked through a level, you can prove it with a certificate: an open-book check, then a PDF and a credential for your LinkedIn profile.</a:t>
            </a:r>
          </a:p>
          <a:p>
            <a:endParaRPr lang="en-GB" dirty="0"/>
          </a:p>
          <a:p>
            <a:r>
              <a:rPr lang="en-GB" dirty="0"/>
              <a:t>All of it runs in your browser. No account, and your progress never leaves your device.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Level 3 is where the effort pays off. It's called AI Practitioner: AI is part of how you work: persistent context, deliberate choice of model, a real research pipeline, and a thinking partner you've calibrated so it doesn't just agree with you. Work like that and you're plausibly in the top 10 to 20 percent of people who use AI. That's my estimate, not an official ranking, and the site explains exactly how I get there.</a:t>
            </a:r>
          </a:p>
          <a:p>
            <a:endParaRPr lang="en-GB" dirty="0"/>
          </a:p>
          <a:p>
            <a:r>
              <a:rPr lang="en-GB" dirty="0"/>
              <a:t>And yes, there's a certificate. It's open book and still not easy: the questions test judgment, so looking things up only gets you so far. Pass, and you get a PDF and a credential for your LinkedIn profile.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Then there's the library: 39 guides, about 86,000 words, which is more than a book, cut into pieces you can read over a coffee.</a:t>
            </a:r>
          </a:p>
          <a:p>
            <a:endParaRPr lang="en-GB" dirty="0"/>
          </a:p>
          <a:p>
            <a:r>
              <a:rPr lang="en-GB" dirty="0"/>
              <a:t>They're grouped the way I'd read them: start here, strategy and leadership, practitioner workflows, building with AI, and perspectives. Every guide opens with its key takeaways, so you get the point in 30 seconds and the method in 15 minutes.</a:t>
            </a:r>
          </a:p>
          <a:p>
            <a:endParaRPr lang="en-GB" dirty="0"/>
          </a:p>
          <a:p>
            <a:r>
              <a:rPr lang="en-GB" dirty="0"/>
              <a:t>A few examples: why your AI agrees with you too much and what to do about it; why giving everyone Copilot isn't an AI strategy; and why you shouldn't let your AI grade its own homework. They come from real use at work, including what didn't work.</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Every week there's a new "best AI tool". The site rates 42 of them, and every rating comes with my reasons: from "I barely type anymore", which is my five-star review of a voice dictation tool, to "Microsoft botched this", which is about Copilot. Copilot's model is fine, by the way. The packaging isn't.</a:t>
            </a:r>
          </a:p>
          <a:p>
            <a:endParaRPr lang="en-GB" dirty="0"/>
          </a:p>
          <a:p>
            <a:r>
              <a:rPr lang="en-GB" dirty="0"/>
              <a:t>And for "which model should I use?", the models page sorts 24 models by the job you need done: directing, thinking, executing, searching the web, running privately, images, video and voice. For each job it names the one I'd pick.</a:t>
            </a:r>
          </a:p>
          <a:p>
            <a:endParaRPr lang="en-GB" dirty="0"/>
          </a:p>
          <a:p>
            <a:r>
              <a:rPr lang="en-GB" dirty="0"/>
              <a:t>Nobody pays for a placement. If a link ever earns me money, it'll say so right next to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ideas click faster when you can poke at them, so the site has games.</a:t>
            </a:r>
          </a:p>
          <a:p>
            <a:endParaRPr lang="en-GB" dirty="0"/>
          </a:p>
          <a:p>
            <a:r>
              <a:rPr lang="en-GB" dirty="0"/>
              <a:t>Out of Office is the newest one. You run your grandmother's mountain hotel, your train leaves on Saturday, and you've got three AI coworkers from an agency who are fast, confident and slightly wrong. And they forget everything overnight unless you write it down. It teaches delegating to AI better than a slide can, this one included.</a:t>
            </a:r>
          </a:p>
          <a:p>
            <a:endParaRPr lang="en-GB" dirty="0"/>
          </a:p>
          <a:p>
            <a:r>
              <a:rPr lang="en-GB" dirty="0"/>
              <a:t>Gradient Descent lets you feel how a model is trained, by rolling it downhill across its own errors. And See What's Possible is a gallery of things AI built from a prompt: a synthesizer, a 3D sailing scene, games, a film. Each one comes with the prompt, so you can try it yourself.</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deal with the objections, because I hear them every time.</a:t>
            </a:r>
          </a:p>
          <a:p>
            <a:endParaRPr lang="en-GB" dirty="0"/>
          </a:p>
          <a:p>
            <a:r>
              <a:rPr lang="en-GB" dirty="0"/>
              <a:t>"I don't have time": the quiz takes two minutes, and every guide puts the point in its first thirty seconds.</a:t>
            </a:r>
          </a:p>
          <a:p>
            <a:endParaRPr lang="en-GB" dirty="0"/>
          </a:p>
          <a:p>
            <a:r>
              <a:rPr lang="en-GB" dirty="0"/>
              <a:t>"My company blocked ChatGPT": that's normal, and usually sensible. Learn on your own tools with your own material, like planning a trip or drafting a cover letter, and bring the skills to whatever your company gives you. Never the other way round: work data stays in work tools.</a:t>
            </a:r>
          </a:p>
          <a:p>
            <a:endParaRPr lang="en-GB" dirty="0"/>
          </a:p>
          <a:p>
            <a:r>
              <a:rPr lang="en-GB" dirty="0"/>
              <a:t>"Is it safe?": a fair question, and there's a guide on what actually happens to what you type.</a:t>
            </a:r>
          </a:p>
          <a:p>
            <a:endParaRPr lang="en-GB" dirty="0"/>
          </a:p>
          <a:p>
            <a:r>
              <a:rPr lang="en-GB" dirty="0"/>
              <a:t>"I'm not technical": I write for people with a real job, no technical background and no time.</a:t>
            </a:r>
          </a:p>
          <a:p>
            <a:endParaRPr lang="en-GB" dirty="0"/>
          </a:p>
          <a:p>
            <a:r>
              <a:rPr lang="en-GB" dirty="0"/>
              <a:t>And "I'll wait until it settles down": I don't think it will. And because skill compounds, waiting is the expensive option.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here's your homework, and it's small.</a:t>
            </a:r>
          </a:p>
          <a:p>
            <a:endParaRPr lang="en-GB" dirty="0"/>
          </a:p>
          <a:p>
            <a:r>
              <a:rPr lang="en-GB" dirty="0"/>
              <a:t>Monday: take the two-minute quiz. Tuesday: read the guide it suggests for your level, ten to fifteen minutes. Wednesday: brief your AI properly. Tell it who you are, what you do and how you like your answers, then ask it something you asked last week and compare. Thursday: pick three skills from your level's checklist and try them on real tasks, with the tools you're allowed to use at work, or privately with your own stuff. Friday: play. A round of Out of Office, or a prompt from See What's Possible.</a:t>
            </a:r>
          </a:p>
          <a:p>
            <a:endParaRPr lang="en-GB" dirty="0"/>
          </a:p>
          <a:p>
            <a:r>
              <a:rPr lang="en-GB" dirty="0"/>
              <a:t>Then repeat Tuesday to Thursday. That's the whole method. There is no secret step six.</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more thing.</a:t>
            </a:r>
          </a:p>
          <a:p>
            <a:endParaRPr lang="en-GB" dirty="0"/>
          </a:p>
          <a:p>
            <a:r>
              <a:rPr lang="en-GB" dirty="0"/>
              <a:t>Everything you've seen in the last twenty minutes, the storyline, the jokes, the charts, the layout and even these speaker notes, was made by Claude Code from one prompt I typed. [Pause.]</a:t>
            </a:r>
          </a:p>
          <a:p>
            <a:endParaRPr lang="en-GB" dirty="0"/>
          </a:p>
          <a:p>
            <a:r>
              <a:rPr lang="en-GB" dirty="0"/>
              <a:t>It wrote the deck as code, rendered every slide to a picture, looked at them, and fixed what was off.</a:t>
            </a:r>
          </a:p>
          <a:p>
            <a:endParaRPr lang="en-GB" dirty="0"/>
          </a:p>
          <a:p>
            <a:r>
              <a:rPr lang="en-GB" dirty="0"/>
              <a:t>It could do that well because it was working inside my website's project. It could read every guide, my writing rules, the colours and the fonts. A brilliant new hire with a very good brief. That's this whole talk in one slide.</a:t>
            </a:r>
          </a:p>
          <a:p>
            <a:endParaRPr lang="en-GB" dirty="0"/>
          </a:p>
          <a:p>
            <a:r>
              <a:rPr lang="en-GB" dirty="0"/>
              <a:t>The full prompt and the story of how it was made are on the site, under See What's Possible.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That's it from me.</a:t>
            </a:r>
          </a:p>
          <a:p>
            <a:endParaRPr lang="en-GB" dirty="0"/>
          </a:p>
          <a:p>
            <a:r>
              <a:rPr lang="en-GB" dirty="0"/>
              <a:t>If you do one thing today, scan this code and take the quiz. It takes two minutes, there are no wrong answers, and it tells you exactly where to start.</a:t>
            </a:r>
          </a:p>
          <a:p>
            <a:endParaRPr lang="en-GB" dirty="0"/>
          </a:p>
          <a:p>
            <a:r>
              <a:rPr lang="en-GB" dirty="0"/>
              <a:t>If you'd like to hear when I've learned something worth sharing, there's a newsletter, roughly once a month. And if you'd like to talk about any of this, find me on LinkedIn. I'm always up for a virtual coffee.</a:t>
            </a:r>
          </a:p>
          <a:p>
            <a:endParaRPr lang="en-GB" dirty="0"/>
          </a:p>
          <a:p>
            <a:r>
              <a:rPr lang="en-GB" dirty="0"/>
              <a:t>[Questions?]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COVER-image-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END-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solidFill>
          <a:srgbClr val="FAF9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6400800"/>
            <a:ext cx="182880" cy="182880"/>
          </a:xfrm>
          <a:prstGeom prst="rect">
            <a:avLst/>
          </a:prstGeom>
        </p:spPr>
      </p:pic>
      <p:sp>
        <p:nvSpPr>
          <p:cNvPr id="3" name="Text 0"/>
          <p:cNvSpPr/>
          <p:nvPr/>
        </p:nvSpPr>
        <p:spPr>
          <a:xfrm>
            <a:off x="896112" y="6382512"/>
            <a:ext cx="2743200" cy="219456"/>
          </a:xfrm>
          <a:prstGeom prst="rect">
            <a:avLst/>
          </a:prstGeom>
          <a:noFill/>
          <a:ln/>
        </p:spPr>
        <p:txBody>
          <a:bodyPr wrap="square" lIns="0" tIns="0" rIns="0" bIns="0" rtlCol="0" anchor="ctr"/>
          <a:lstStyle/>
          <a:p>
            <a:pPr indent="0" marL="0">
              <a:buNone/>
            </a:pPr>
            <a:r>
              <a:rPr lang="en-US" sz="1000" b="1" dirty="0">
                <a:solidFill>
                  <a:srgbClr val="A3A3A3"/>
                </a:solidFill>
                <a:latin typeface="Inter" pitchFamily="34" charset="0"/>
                <a:ea typeface="Inter" pitchFamily="34" charset="-122"/>
                <a:cs typeface="Inter" pitchFamily="34" charset="-120"/>
              </a:rPr>
              <a:t>Good AI Guide</a:t>
            </a:r>
            <a:endParaRPr lang="en-US" sz="1000" dirty="0"/>
          </a:p>
        </p:txBody>
      </p:sp>
      <p:sp>
        <p:nvSpPr>
          <p:cNvPr id="4" name="Text 1"/>
          <p:cNvSpPr/>
          <p:nvPr>
            <p:ph type="title"/>
          </p:nvPr>
        </p:nvSpPr>
        <p:spPr>
          <a:xfrm>
            <a:off x="640080" y="868680"/>
            <a:ext cx="10911535" cy="1097280"/>
          </a:xfrm>
          <a:prstGeom prst="rect">
            <a:avLst/>
          </a:prstGeom>
          <a:noFill/>
          <a:ln/>
        </p:spPr>
        <p:txBody>
          <a:bodyPr wrap="square" rtlCol="0"/>
          <a:lstStyle>
            <a:lvl1pPr algn="l" indent="0" marL="0">
              <a:lnSpc>
                <a:spcPct val="95000"/>
              </a:lnSpc>
              <a:buNone/>
              <a:defRPr lang="en-US" sz="3600" b="1" dirty="0">
                <a:solidFill>
                  <a:srgbClr val="191919"/>
                </a:solidFill>
                <a:latin typeface="Plus Jakarta Sans" pitchFamily="34" charset="0"/>
                <a:ea typeface="Plus Jakarta Sans" pitchFamily="34" charset="-122"/>
                <a:cs typeface="Plus Jakarta Sans" pitchFamily="34" charset="-120"/>
              </a:defRPr>
            </a:lvl1pPr>
          </a:lstStyle>
          <a:p>
            <a:pPr algn="l" indent="0" marL="0">
              <a:lnSpc>
                <a:spcPct val="95000"/>
              </a:lnSpc>
              <a:buNone/>
            </a:pPr>
            <a:endParaRPr lang="en-US" sz="360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0D0F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6400800"/>
            <a:ext cx="182880" cy="182880"/>
          </a:xfrm>
          <a:prstGeom prst="rect">
            <a:avLst/>
          </a:prstGeom>
        </p:spPr>
      </p:pic>
      <p:sp>
        <p:nvSpPr>
          <p:cNvPr id="3" name="Text 0"/>
          <p:cNvSpPr/>
          <p:nvPr/>
        </p:nvSpPr>
        <p:spPr>
          <a:xfrm>
            <a:off x="896112" y="6382512"/>
            <a:ext cx="2743200" cy="219456"/>
          </a:xfrm>
          <a:prstGeom prst="rect">
            <a:avLst/>
          </a:prstGeom>
          <a:noFill/>
          <a:ln/>
        </p:spPr>
        <p:txBody>
          <a:bodyPr wrap="square" lIns="0" tIns="0" rIns="0" bIns="0" rtlCol="0" anchor="ctr"/>
          <a:lstStyle/>
          <a:p>
            <a:pPr indent="0" marL="0">
              <a:buNone/>
            </a:pPr>
            <a:r>
              <a:rPr lang="en-US" sz="1000" b="1" dirty="0">
                <a:solidFill>
                  <a:srgbClr val="8A8FBF"/>
                </a:solidFill>
                <a:latin typeface="Inter" pitchFamily="34" charset="0"/>
                <a:ea typeface="Inter" pitchFamily="34" charset="-122"/>
                <a:cs typeface="Inter" pitchFamily="34" charset="-120"/>
              </a:rPr>
              <a:t>Good AI Guide</a:t>
            </a:r>
            <a:endParaRPr lang="en-US" sz="1000" dirty="0"/>
          </a:p>
        </p:txBody>
      </p:sp>
      <p:sp>
        <p:nvSpPr>
          <p:cNvPr id="4" name="Text 1"/>
          <p:cNvSpPr/>
          <p:nvPr>
            <p:ph type="title"/>
          </p:nvPr>
        </p:nvSpPr>
        <p:spPr>
          <a:xfrm>
            <a:off x="640080" y="868680"/>
            <a:ext cx="10911535" cy="1097280"/>
          </a:xfrm>
          <a:prstGeom prst="rect">
            <a:avLst/>
          </a:prstGeom>
          <a:noFill/>
          <a:ln/>
        </p:spPr>
        <p:txBody>
          <a:bodyPr wrap="square" rtlCol="0"/>
          <a:lstStyle>
            <a:lvl1pPr algn="l" indent="0" marL="0">
              <a:lnSpc>
                <a:spcPct val="95000"/>
              </a:lnSpc>
              <a:buNone/>
              <a:defRPr lang="en-US" sz="3600" b="1" dirty="0">
                <a:solidFill>
                  <a:srgbClr val="FFFFFF"/>
                </a:solidFill>
                <a:latin typeface="Plus Jakarta Sans" pitchFamily="34" charset="0"/>
                <a:ea typeface="Plus Jakarta Sans" pitchFamily="34" charset="-122"/>
                <a:cs typeface="Plus Jakarta Sans" pitchFamily="34" charset="-120"/>
              </a:defRPr>
            </a:lvl1pPr>
          </a:lstStyle>
          <a:p>
            <a:pPr algn="l" indent="0" marL="0">
              <a:lnSpc>
                <a:spcPct val="95000"/>
              </a:lnSpc>
              <a:buNone/>
            </a:pPr>
            <a:endParaRPr lang="en-US" sz="360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8A8FBF"/>
                </a:solidFill>
                <a:latin typeface="Inter"/>
                <a:ea typeface="Inter"/>
                <a:cs typeface="Inter"/>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type="title"/>
          </p:nvPr>
        </p:nvSpPr>
        <p:spPr>
          <a:xfrm>
            <a:off x="685800" y="1691640"/>
            <a:ext cx="6583680" cy="1783080"/>
          </a:xfrm>
          <a:prstGeom prst="rect">
            <a:avLst/>
          </a:prstGeom>
          <a:noFill/>
          <a:ln/>
        </p:spPr>
        <p:txBody>
          <a:bodyPr wrap="square" rtlCol="0"/>
          <a:lstStyle>
            <a:lvl1pPr algn="l" indent="0" marL="0">
              <a:lnSpc>
                <a:spcPct val="95000"/>
              </a:lnSpc>
              <a:buNone/>
              <a:defRPr lang="en-US" sz="5800" b="1" dirty="0">
                <a:solidFill>
                  <a:srgbClr val="FFFFFF"/>
                </a:solidFill>
                <a:latin typeface="Plus Jakarta Sans" pitchFamily="34" charset="0"/>
                <a:ea typeface="Plus Jakarta Sans" pitchFamily="34" charset="-122"/>
                <a:cs typeface="Plus Jakarta Sans" pitchFamily="34" charset="-120"/>
              </a:defRPr>
            </a:lvl1pPr>
          </a:lstStyle>
          <a:p>
            <a:pPr algn="l" indent="0" marL="0">
              <a:lnSpc>
                <a:spcPct val="95000"/>
              </a:lnSpc>
              <a:buNone/>
            </a:pPr>
            <a:endParaRPr lang="en-US" sz="58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type="title"/>
          </p:nvPr>
        </p:nvSpPr>
        <p:spPr>
          <a:xfrm>
            <a:off x="685800" y="1325880"/>
            <a:ext cx="6400800" cy="1645920"/>
          </a:xfrm>
          <a:prstGeom prst="rect">
            <a:avLst/>
          </a:prstGeom>
          <a:noFill/>
          <a:ln/>
        </p:spPr>
        <p:txBody>
          <a:bodyPr wrap="square" rtlCol="0"/>
          <a:lstStyle>
            <a:lvl1pPr algn="l" indent="0" marL="0">
              <a:lnSpc>
                <a:spcPct val="95000"/>
              </a:lnSpc>
              <a:buNone/>
              <a:defRPr lang="en-US" sz="5200" b="1" dirty="0">
                <a:solidFill>
                  <a:srgbClr val="FFFFFF"/>
                </a:solidFill>
                <a:latin typeface="Plus Jakarta Sans" pitchFamily="34" charset="0"/>
                <a:ea typeface="Plus Jakarta Sans" pitchFamily="34" charset="-122"/>
                <a:cs typeface="Plus Jakarta Sans" pitchFamily="34" charset="-120"/>
              </a:defRPr>
            </a:lvl1pPr>
          </a:lstStyle>
          <a:p>
            <a:pPr algn="l" indent="0" marL="0">
              <a:lnSpc>
                <a:spcPct val="95000"/>
              </a:lnSpc>
              <a:buNone/>
            </a:pPr>
            <a:endParaRPr lang="en-US" sz="52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jpeg"/><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jpeg"/><Relationship Id="rId7" Type="http://schemas.openxmlformats.org/officeDocument/2006/relationships/slideLayout" Target="../slideLayouts/slideLayout2.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slideLayout" Target="../slideLayouts/slideLayout2.xml"/><Relationship Id="rId1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jpeg"/><Relationship Id="rId6" Type="http://schemas.openxmlformats.org/officeDocument/2006/relationships/slideLayout" Target="../slideLayouts/slideLayout2.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image" Target="../media/image-11-5.jpeg"/><Relationship Id="rId6" Type="http://schemas.openxmlformats.org/officeDocument/2006/relationships/image" Target="../media/image-11-6.jpe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slideLayout" Target="../slideLayouts/slideLayout2.xml"/><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slideLayout" Target="../slideLayouts/slideLayout2.xml"/><Relationship Id="rId11"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jpeg"/><Relationship Id="rId3" Type="http://schemas.openxmlformats.org/officeDocument/2006/relationships/image" Target="../media/image-13-3.jpeg"/><Relationship Id="rId4" Type="http://schemas.openxmlformats.org/officeDocument/2006/relationships/slideLayout" Target="../slideLayouts/slideLayout3.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slideLayout" Target="../slideLayouts/slideLayout2.xml"/><Relationship Id="rId1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2.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goodaiguide.com/possible/the-pitch" TargetMode="External"/><Relationship Id="rId1" Type="http://schemas.openxmlformats.org/officeDocument/2006/relationships/image" Target="../media/image-16-1.jpeg"/><Relationship Id="rId3" Type="http://schemas.openxmlformats.org/officeDocument/2006/relationships/image" Target="../media/image-16-2.jpeg"/><Relationship Id="rId4" Type="http://schemas.openxmlformats.org/officeDocument/2006/relationships/image" Target="../media/image-16-3.jpeg"/><Relationship Id="rId5" Type="http://schemas.openxmlformats.org/officeDocument/2006/relationships/image" Target="../media/image-16-4.jpeg"/><Relationship Id="rId6" Type="http://schemas.openxmlformats.org/officeDocument/2006/relationships/image" Target="../media/image-16-5.jpeg"/><Relationship Id="rId7" Type="http://schemas.openxmlformats.org/officeDocument/2006/relationships/image" Target="../media/image-16-6.jpeg"/><Relationship Id="rId8" Type="http://schemas.openxmlformats.org/officeDocument/2006/relationships/image" Target="../media/image-16-7.jpeg"/><Relationship Id="rId9" Type="http://schemas.openxmlformats.org/officeDocument/2006/relationships/image" Target="../media/image-16-8.jpeg"/><Relationship Id="rId10" Type="http://schemas.openxmlformats.org/officeDocument/2006/relationships/image" Target="../media/image-16-9.jpeg"/><Relationship Id="rId11" Type="http://schemas.openxmlformats.org/officeDocument/2006/relationships/image" Target="../media/image-16-10.jpeg"/><Relationship Id="rId12" Type="http://schemas.openxmlformats.org/officeDocument/2006/relationships/image" Target="../media/image-16-11.jpeg"/><Relationship Id="rId13" Type="http://schemas.openxmlformats.org/officeDocument/2006/relationships/image" Target="../media/image-16-12.jpeg"/><Relationship Id="rId14" Type="http://schemas.openxmlformats.org/officeDocument/2006/relationships/image" Target="../media/image-16-13.jpeg"/><Relationship Id="rId15" Type="http://schemas.openxmlformats.org/officeDocument/2006/relationships/image" Target="../media/image-16-14.jpeg"/><Relationship Id="rId16" Type="http://schemas.openxmlformats.org/officeDocument/2006/relationships/image" Target="../media/image-16-15.jpeg"/><Relationship Id="rId17" Type="http://schemas.openxmlformats.org/officeDocument/2006/relationships/image" Target="../media/image-16-16.jpeg"/><Relationship Id="rId18" Type="http://schemas.openxmlformats.org/officeDocument/2006/relationships/image" Target="../media/image-16-17.jpeg"/><Relationship Id="rId19" Type="http://schemas.openxmlformats.org/officeDocument/2006/relationships/image" Target="../media/image-16-18.jpeg"/><Relationship Id="rId20" Type="http://schemas.openxmlformats.org/officeDocument/2006/relationships/slideLayout" Target="../slideLayouts/slideLayout3.xml"/><Relationship Id="rId21"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hyperlink" Target="https://goodaiguide.com/quiz" TargetMode="External"/><Relationship Id="rId3" Type="http://schemas.openxmlformats.org/officeDocument/2006/relationships/hyperlink" Target="https://goodaiguide.com/quiz" TargetMode="External"/><Relationship Id="rId5" Type="http://schemas.openxmlformats.org/officeDocument/2006/relationships/hyperlink" Target="https://goodaiguide.com/newsletter" TargetMode="External"/><Relationship Id="rId7" Type="http://schemas.openxmlformats.org/officeDocument/2006/relationships/hyperlink" Target="https://www.linkedin.com/in/fabianmoesli/" TargetMode="External"/><Relationship Id="rId1" Type="http://schemas.openxmlformats.org/officeDocument/2006/relationships/image" Target="../media/image-17-1.png"/><Relationship Id="rId4" Type="http://schemas.openxmlformats.org/officeDocument/2006/relationships/image" Target="../media/image-17-2.png"/><Relationship Id="rId6" Type="http://schemas.openxmlformats.org/officeDocument/2006/relationships/image" Target="../media/image-17-3.png"/><Relationship Id="rId8" Type="http://schemas.openxmlformats.org/officeDocument/2006/relationships/slideLayout" Target="../slideLayouts/slideLayout5.xml"/><Relationship Id="rId9"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Kicker 1"/>
          <p:cNvSpPr txBox="1"/>
          <p:nvPr/>
        </p:nvSpPr>
        <p:spPr>
          <a:xfrm>
            <a:off x="685800" y="1325880"/>
            <a:ext cx="5486400" cy="274320"/>
          </a:xfrm>
          <a:prstGeom prst="rect">
            <a:avLst/>
          </a:prstGeom>
          <a:noFill/>
          <a:ln/>
        </p:spPr>
        <p:txBody>
          <a:bodyPr wrap="square" lIns="0" tIns="0" rIns="0" bIns="0" rtlCol="0" anchor="t"/>
          <a:lstStyle/>
          <a:p>
            <a:pPr indent="0" marL="0">
              <a:buNone/>
            </a:pPr>
            <a:r>
              <a:rPr lang="en-GB" sz="1200" b="1" spc="300" kern="0" dirty="0">
                <a:solidFill>
                  <a:srgbClr val="A5B4FC"/>
                </a:solidFill>
                <a:latin typeface="Inter" pitchFamily="34" charset="0"/>
                <a:ea typeface="Inter" pitchFamily="34" charset="-122"/>
                <a:cs typeface="Inter" pitchFamily="34" charset="-120"/>
              </a:rPr>
              <a:t>THE GOOD AI GUIDE</a:t>
            </a:r>
            <a:endParaRPr lang="en-GB" sz="1200" dirty="0"/>
          </a:p>
        </p:txBody>
      </p:sp>
      <p:sp>
        <p:nvSpPr>
          <p:cNvPr id="3" name="Text 0"/>
          <p:cNvSpPr/>
          <p:nvPr>
            <p:ph type="title"/>
          </p:nvPr>
        </p:nvSpPr>
        <p:spPr>
          <a:xfrm>
            <a:off x="685800" y="1691640"/>
            <a:ext cx="6583680" cy="1783080"/>
          </a:xfrm>
          <a:prstGeom prst="rect">
            <a:avLst/>
          </a:prstGeom>
          <a:noFill/>
          <a:ln/>
        </p:spPr>
        <p:txBody>
          <a:bodyPr wrap="square" lIns="0" tIns="0" rIns="0" bIns="0" rtlCol="0" anchor="t"/>
          <a:lstStyle/>
          <a:p>
            <a:pPr algn="l" indent="0" marL="0">
              <a:lnSpc>
                <a:spcPct val="95000"/>
              </a:lnSpc>
              <a:buNone/>
            </a:pPr>
            <a:r>
              <a:rPr lang="en-GB" sz="5800" b="1" dirty="0">
                <a:solidFill>
                  <a:srgbClr val="FFFFFF"/>
                </a:solidFill>
                <a:latin typeface="Plus Jakarta Sans" pitchFamily="34" charset="0"/>
                <a:ea typeface="Plus Jakarta Sans" pitchFamily="34" charset="-122"/>
                <a:cs typeface="Plus Jakarta Sans" pitchFamily="34" charset="-120"/>
              </a:rPr>
              <a:t>Get good at AI.</a:t>
            </a:r>
            <a:endParaRPr lang="en-GB" sz="5800" dirty="0"/>
          </a:p>
          <a:p>
            <a:pPr algn="l" indent="0" marL="0">
              <a:lnSpc>
                <a:spcPct val="95000"/>
              </a:lnSpc>
              <a:buNone/>
            </a:pPr>
            <a:r>
              <a:rPr lang="en-GB" sz="5800" b="1" i="1" dirty="0">
                <a:solidFill>
                  <a:srgbClr val="FB923C"/>
                </a:solidFill>
                <a:latin typeface="Plus Jakarta Sans" pitchFamily="34" charset="0"/>
                <a:ea typeface="Plus Jakarta Sans" pitchFamily="34" charset="-122"/>
                <a:cs typeface="Plus Jakarta Sans" pitchFamily="34" charset="-120"/>
              </a:rPr>
              <a:t>Properly.</a:t>
            </a:r>
            <a:endParaRPr lang="en-GB" sz="5800" dirty="0"/>
          </a:p>
        </p:txBody>
      </p:sp>
      <p:sp>
        <p:nvSpPr>
          <p:cNvPr id="4" name="Subtitle 2"/>
          <p:cNvSpPr txBox="1"/>
          <p:nvPr/>
        </p:nvSpPr>
        <p:spPr>
          <a:xfrm>
            <a:off x="685800" y="3611880"/>
            <a:ext cx="5212080" cy="1005840"/>
          </a:xfrm>
          <a:prstGeom prst="rect">
            <a:avLst/>
          </a:prstGeom>
          <a:noFill/>
          <a:ln/>
        </p:spPr>
        <p:txBody>
          <a:bodyPr wrap="square" lIns="0" tIns="0" rIns="0" bIns="0" rtlCol="0" anchor="t"/>
          <a:lstStyle/>
          <a:p>
            <a:pPr indent="0" marL="0">
              <a:lnSpc>
                <a:spcPct val="115000"/>
              </a:lnSpc>
              <a:buNone/>
            </a:pPr>
            <a:r>
              <a:rPr lang="en-GB" sz="1900" dirty="0">
                <a:solidFill>
                  <a:srgbClr val="B4B8DC"/>
                </a:solidFill>
                <a:latin typeface="Inter" pitchFamily="34" charset="0"/>
                <a:ea typeface="Inter" pitchFamily="34" charset="-122"/>
                <a:cs typeface="Inter" pitchFamily="34" charset="-120"/>
              </a:rPr>
              <a:t>Why most people stall after a few quick wins, the one idea that gets them unstuck, and a free path from curious to capable.</a:t>
            </a:r>
            <a:endParaRPr lang="en-GB" sz="1900" dirty="0"/>
          </a:p>
        </p:txBody>
      </p:sp>
      <p:pic>
        <p:nvPicPr>
          <p:cNvPr id="5" name="Logo 3" descr="Good AI Guide logo">    </p:cNvPr>
          <p:cNvPicPr>
            <a:picLocks noChangeAspect="1"/>
          </p:cNvPicPr>
          <p:nvPr/>
        </p:nvPicPr>
        <p:blipFill>
          <a:blip r:embed="rId1"/>
          <a:stretch>
            <a:fillRect/>
          </a:stretch>
        </p:blipFill>
        <p:spPr>
          <a:xfrm>
            <a:off x="685800" y="4956048"/>
            <a:ext cx="420624" cy="420624"/>
          </a:xfrm>
          <a:prstGeom prst="rect">
            <a:avLst/>
          </a:prstGeom>
        </p:spPr>
      </p:pic>
      <p:sp>
        <p:nvSpPr>
          <p:cNvPr id="6" name="Byline 4"/>
          <p:cNvSpPr txBox="1"/>
          <p:nvPr/>
        </p:nvSpPr>
        <p:spPr>
          <a:xfrm>
            <a:off x="1243584" y="4919472"/>
            <a:ext cx="5029200" cy="548640"/>
          </a:xfrm>
          <a:prstGeom prst="rect">
            <a:avLst/>
          </a:prstGeom>
          <a:noFill/>
          <a:ln/>
        </p:spPr>
        <p:txBody>
          <a:bodyPr wrap="square" lIns="0" tIns="0" rIns="0" bIns="0" rtlCol="0" anchor="t"/>
          <a:lstStyle/>
          <a:p>
            <a:pPr indent="0" marL="0">
              <a:buNone/>
            </a:pPr>
            <a:r>
              <a:rPr lang="en-GB" sz="1400" b="1" dirty="0">
                <a:solidFill>
                  <a:srgbClr val="FFFFFF"/>
                </a:solidFill>
                <a:latin typeface="Inter" pitchFamily="34" charset="0"/>
                <a:ea typeface="Inter" pitchFamily="34" charset="-122"/>
                <a:cs typeface="Inter" pitchFamily="34" charset="-120"/>
              </a:rPr>
              <a:t>Fabian Mösli</a:t>
            </a:r>
            <a:endParaRPr lang="en-GB" sz="1400" dirty="0"/>
          </a:p>
          <a:p>
            <a:pPr indent="0" marL="0">
              <a:buNone/>
            </a:pPr>
            <a:r>
              <a:rPr lang="en-GB" sz="1400" dirty="0">
                <a:solidFill>
                  <a:srgbClr val="B4B8DC"/>
                </a:solidFill>
                <a:latin typeface="Inter" pitchFamily="34" charset="0"/>
                <a:ea typeface="Inter" pitchFamily="34" charset="-122"/>
                <a:cs typeface="Inter" pitchFamily="34" charset="-120"/>
              </a:rPr>
              <a:t>CPO &amp; Chief AI Officer · goodaiguide.com</a:t>
            </a:r>
            <a:endParaRPr lang="en-GB" sz="1400" dirty="0"/>
          </a:p>
        </p:txBody>
      </p:sp>
      <p:sp>
        <p:nvSpPr>
          <p:cNvPr id="7" name="Promise 5"/>
          <p:cNvSpPr txBox="1"/>
          <p:nvPr/>
        </p:nvSpPr>
        <p:spPr>
          <a:xfrm>
            <a:off x="685800" y="6053328"/>
            <a:ext cx="6400800" cy="274320"/>
          </a:xfrm>
          <a:prstGeom prst="rect">
            <a:avLst/>
          </a:prstGeom>
          <a:noFill/>
          <a:ln/>
        </p:spPr>
        <p:txBody>
          <a:bodyPr wrap="square" lIns="0" tIns="0" rIns="0" bIns="0" rtlCol="0" anchor="t"/>
          <a:lstStyle/>
          <a:p>
            <a:pPr indent="0" marL="0">
              <a:buNone/>
            </a:pPr>
            <a:r>
              <a:rPr lang="en-GB" sz="1200" dirty="0">
                <a:solidFill>
                  <a:srgbClr val="8A8FBF"/>
                </a:solidFill>
                <a:latin typeface="Inter" pitchFamily="34" charset="0"/>
                <a:ea typeface="Inter" pitchFamily="34" charset="-122"/>
                <a:cs typeface="Inter" pitchFamily="34" charset="-120"/>
              </a:rPr>
              <a:t>About 20 minutes  ·  zero jargon  ·  one small homework assignment</a:t>
            </a:r>
            <a:endParaRPr lang="en-GB" sz="1200"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Kicker 6"/>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WHERE MOST PEOPLE ARE</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Day one: magic.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Week three: meh.</a:t>
            </a:r>
            <a:endParaRPr lang="en-GB" sz="3600" dirty="0"/>
          </a:p>
        </p:txBody>
      </p:sp>
      <p:sp>
        <p:nvSpPr>
          <p:cNvPr id="4" name="Chart card 7"/>
          <p:cNvSpPr/>
          <p:nvPr/>
        </p:nvSpPr>
        <p:spPr>
          <a:xfrm>
            <a:off x="640080" y="2148840"/>
            <a:ext cx="7635240" cy="3977640"/>
          </a:xfrm>
          <a:prstGeom prst="roundRect">
            <a:avLst>
              <a:gd name="adj" fmla="val 4138"/>
            </a:avLst>
          </a:prstGeom>
          <a:solidFill>
            <a:srgbClr val="FFFFFF"/>
          </a:solidFill>
          <a:ln/>
          <a:effectLst>
            <a:outerShdw sx="100000" sy="100000" kx="0" ky="0" algn="bl" rotWithShape="0" blurRad="177800" dist="38100" dir="5400000">
              <a:srgbClr val="1E1B4B">
                <a:alpha val="10000"/>
              </a:srgbClr>
            </a:outerShdw>
          </a:effectLst>
        </p:spPr>
      </p:sp>
      <p:graphicFrame>
        <p:nvGraphicFramePr>
          <p:cNvPr id="5" name="Plateau chart 8" descr="Illustrative line chart: most people spike, then plateau; with practice, usefulness keeps climbing."/>
          <p:cNvGraphicFramePr/>
          <p:nvPr/>
        </p:nvGraphicFramePr>
        <p:xfrm>
          <a:off x="777240" y="2240280"/>
          <a:ext cx="7360920" cy="3794760"/>
        </p:xfrm>
        <a:graphic xmlns:a="http://schemas.openxmlformats.org/drawingml/2006/main">
          <a:graphicData uri="http://schemas.openxmlformats.org/drawingml/2006/chart">
            <c:chart xmlns:c="http://schemas.openxmlformats.org/drawingml/2006/chart" r:id="rId1"/>
          </a:graphicData>
        </a:graphic>
      </p:graphicFrame>
      <p:sp>
        <p:nvSpPr>
          <p:cNvPr id="6" name="Marker 9"/>
          <p:cNvSpPr/>
          <p:nvPr/>
        </p:nvSpPr>
        <p:spPr>
          <a:xfrm>
            <a:off x="1335344" y="3090736"/>
            <a:ext cx="164592" cy="164592"/>
          </a:xfrm>
          <a:prstGeom prst="ellipse">
            <a:avLst/>
          </a:prstGeom>
          <a:solidFill>
            <a:srgbClr val="F97316"/>
          </a:solidFill>
          <a:ln w="25400">
            <a:solidFill>
              <a:srgbClr val="FFFFFF"/>
            </a:solidFill>
            <a:prstDash val="solid"/>
          </a:ln>
        </p:spPr>
      </p:sp>
      <p:sp>
        <p:nvSpPr>
          <p:cNvPr id="7" name="Annotation 10"/>
          <p:cNvSpPr txBox="1"/>
          <p:nvPr/>
        </p:nvSpPr>
        <p:spPr>
          <a:xfrm>
            <a:off x="1646240" y="2715832"/>
            <a:ext cx="2377440" cy="457200"/>
          </a:xfrm>
          <a:prstGeom prst="rect">
            <a:avLst/>
          </a:prstGeom>
          <a:noFill/>
          <a:ln/>
        </p:spPr>
        <p:txBody>
          <a:bodyPr wrap="square" lIns="0" tIns="0" rIns="0" bIns="0" rtlCol="0" anchor="t"/>
          <a:lstStyle/>
          <a:p>
            <a:pPr indent="0" marL="0">
              <a:buNone/>
            </a:pPr>
            <a:r>
              <a:rPr lang="en-GB" sz="1250" b="1" dirty="0">
                <a:solidFill>
                  <a:srgbClr val="191919"/>
                </a:solidFill>
                <a:latin typeface="Inter" pitchFamily="34" charset="0"/>
                <a:ea typeface="Inter" pitchFamily="34" charset="-122"/>
                <a:cs typeface="Inter" pitchFamily="34" charset="-120"/>
              </a:rPr>
              <a:t>It wrote a poem about my cat. In four seconds!</a:t>
            </a:r>
            <a:endParaRPr lang="en-GB" sz="1250" dirty="0"/>
          </a:p>
        </p:txBody>
      </p:sp>
      <p:sp>
        <p:nvSpPr>
          <p:cNvPr id="8" name="Marker 11"/>
          <p:cNvSpPr/>
          <p:nvPr/>
        </p:nvSpPr>
        <p:spPr>
          <a:xfrm>
            <a:off x="1894774" y="4256107"/>
            <a:ext cx="164592" cy="164592"/>
          </a:xfrm>
          <a:prstGeom prst="ellipse">
            <a:avLst/>
          </a:prstGeom>
          <a:solidFill>
            <a:srgbClr val="F97316"/>
          </a:solidFill>
          <a:ln w="25400">
            <a:solidFill>
              <a:srgbClr val="FFFFFF"/>
            </a:solidFill>
            <a:prstDash val="solid"/>
          </a:ln>
        </p:spPr>
      </p:sp>
      <p:sp>
        <p:nvSpPr>
          <p:cNvPr id="9" name="Annotation 12"/>
          <p:cNvSpPr txBox="1"/>
          <p:nvPr/>
        </p:nvSpPr>
        <p:spPr>
          <a:xfrm>
            <a:off x="2086798" y="4749883"/>
            <a:ext cx="2103120" cy="457200"/>
          </a:xfrm>
          <a:prstGeom prst="rect">
            <a:avLst/>
          </a:prstGeom>
          <a:noFill/>
          <a:ln/>
        </p:spPr>
        <p:txBody>
          <a:bodyPr wrap="square" lIns="0" tIns="0" rIns="0" bIns="0" rtlCol="0" anchor="t"/>
          <a:lstStyle/>
          <a:p>
            <a:pPr indent="0" marL="0">
              <a:buNone/>
            </a:pPr>
            <a:r>
              <a:rPr lang="en-GB" sz="1250" b="1" dirty="0">
                <a:solidFill>
                  <a:srgbClr val="191919"/>
                </a:solidFill>
                <a:latin typeface="Inter" pitchFamily="34" charset="0"/>
                <a:ea typeface="Inter" pitchFamily="34" charset="-122"/>
                <a:cs typeface="Inter" pitchFamily="34" charset="-120"/>
              </a:rPr>
              <a:t>Asked for a marketing plan. Got a horoscope.</a:t>
            </a:r>
            <a:endParaRPr lang="en-GB" sz="1250" dirty="0"/>
          </a:p>
        </p:txBody>
      </p:sp>
      <p:sp>
        <p:nvSpPr>
          <p:cNvPr id="10" name="Annotation 13"/>
          <p:cNvSpPr txBox="1"/>
          <p:nvPr/>
        </p:nvSpPr>
        <p:spPr>
          <a:xfrm>
            <a:off x="4448785" y="3861395"/>
            <a:ext cx="3108960" cy="457200"/>
          </a:xfrm>
          <a:prstGeom prst="rect">
            <a:avLst/>
          </a:prstGeom>
          <a:noFill/>
          <a:ln/>
        </p:spPr>
        <p:txBody>
          <a:bodyPr wrap="square" lIns="0" tIns="0" rIns="0" bIns="0" rtlCol="0" anchor="t"/>
          <a:lstStyle/>
          <a:p>
            <a:pPr indent="0" marL="0">
              <a:buNone/>
            </a:pPr>
            <a:r>
              <a:rPr lang="en-GB" sz="1250" b="1" i="1" dirty="0">
                <a:solidFill>
                  <a:srgbClr val="EA580C"/>
                </a:solidFill>
                <a:latin typeface="Inter" pitchFamily="34" charset="0"/>
                <a:ea typeface="Inter" pitchFamily="34" charset="-122"/>
                <a:cs typeface="Inter" pitchFamily="34" charset="-120"/>
              </a:rPr>
              <a:t>The plateau of “It’s fine, I guess. Bit overhyped.”</a:t>
            </a:r>
            <a:endParaRPr lang="en-GB" sz="1250" dirty="0"/>
          </a:p>
        </p:txBody>
      </p:sp>
      <p:sp>
        <p:nvSpPr>
          <p:cNvPr id="11" name="Marker 14"/>
          <p:cNvSpPr/>
          <p:nvPr/>
        </p:nvSpPr>
        <p:spPr>
          <a:xfrm>
            <a:off x="7768788" y="2476554"/>
            <a:ext cx="164592" cy="164592"/>
          </a:xfrm>
          <a:prstGeom prst="ellipse">
            <a:avLst/>
          </a:prstGeom>
          <a:solidFill>
            <a:srgbClr val="4F46E5"/>
          </a:solidFill>
          <a:ln w="25400">
            <a:solidFill>
              <a:srgbClr val="FFFFFF"/>
            </a:solidFill>
            <a:prstDash val="solid"/>
          </a:ln>
        </p:spPr>
      </p:sp>
      <p:sp>
        <p:nvSpPr>
          <p:cNvPr id="12" name="Annotation 15"/>
          <p:cNvSpPr txBox="1"/>
          <p:nvPr/>
        </p:nvSpPr>
        <p:spPr>
          <a:xfrm>
            <a:off x="5336484" y="2174802"/>
            <a:ext cx="2377440" cy="274320"/>
          </a:xfrm>
          <a:prstGeom prst="rect">
            <a:avLst/>
          </a:prstGeom>
          <a:noFill/>
          <a:ln/>
        </p:spPr>
        <p:txBody>
          <a:bodyPr wrap="square" lIns="0" tIns="0" rIns="0" bIns="0" rtlCol="0" anchor="t"/>
          <a:lstStyle/>
          <a:p>
            <a:pPr algn="r" indent="0" marL="0">
              <a:buNone/>
            </a:pPr>
            <a:r>
              <a:rPr lang="en-GB" sz="1250" b="1" dirty="0">
                <a:solidFill>
                  <a:srgbClr val="4338CA"/>
                </a:solidFill>
                <a:latin typeface="Inter" pitchFamily="34" charset="0"/>
                <a:ea typeface="Inter" pitchFamily="34" charset="-122"/>
                <a:cs typeface="Inter" pitchFamily="34" charset="-120"/>
              </a:rPr>
              <a:t>Uses it daily, on real work</a:t>
            </a:r>
            <a:endParaRPr lang="en-GB" sz="1250" dirty="0"/>
          </a:p>
        </p:txBody>
      </p:sp>
      <p:sp>
        <p:nvSpPr>
          <p:cNvPr id="13" name="Axis label 16"/>
          <p:cNvSpPr txBox="1"/>
          <p:nvPr/>
        </p:nvSpPr>
        <p:spPr>
          <a:xfrm>
            <a:off x="868680" y="2313432"/>
            <a:ext cx="2743200" cy="274320"/>
          </a:xfrm>
          <a:prstGeom prst="rect">
            <a:avLst/>
          </a:prstGeom>
          <a:noFill/>
          <a:ln/>
        </p:spPr>
        <p:txBody>
          <a:bodyPr wrap="square" lIns="0" tIns="0" rIns="0" bIns="0" rtlCol="0" anchor="t"/>
          <a:lstStyle/>
          <a:p>
            <a:pPr indent="0" marL="0">
              <a:buNone/>
            </a:pPr>
            <a:r>
              <a:rPr lang="en-GB" sz="1100" dirty="0">
                <a:solidFill>
                  <a:srgbClr val="A3A3A3"/>
                </a:solidFill>
                <a:latin typeface="Inter" pitchFamily="34" charset="0"/>
                <a:ea typeface="Inter" pitchFamily="34" charset="-122"/>
                <a:cs typeface="Inter" pitchFamily="34" charset="-120"/>
              </a:rPr>
              <a:t>How useful AI feels</a:t>
            </a:r>
            <a:endParaRPr lang="en-GB" sz="1100" dirty="0"/>
          </a:p>
        </p:txBody>
      </p:sp>
      <p:sp>
        <p:nvSpPr>
          <p:cNvPr id="14" name="Legend line 17"/>
          <p:cNvSpPr/>
          <p:nvPr/>
        </p:nvSpPr>
        <p:spPr>
          <a:xfrm>
            <a:off x="8641080" y="2359152"/>
            <a:ext cx="384048" cy="0"/>
          </a:xfrm>
          <a:prstGeom prst="line">
            <a:avLst/>
          </a:prstGeom>
          <a:noFill/>
          <a:ln w="50800">
            <a:solidFill>
              <a:srgbClr val="F97316"/>
            </a:solidFill>
            <a:prstDash val="solid"/>
          </a:ln>
        </p:spPr>
      </p:sp>
      <p:sp>
        <p:nvSpPr>
          <p:cNvPr id="15" name="Legend 18"/>
          <p:cNvSpPr txBox="1"/>
          <p:nvPr/>
        </p:nvSpPr>
        <p:spPr>
          <a:xfrm>
            <a:off x="9144000" y="2240280"/>
            <a:ext cx="2407615" cy="457200"/>
          </a:xfrm>
          <a:prstGeom prst="rect">
            <a:avLst/>
          </a:prstGeom>
          <a:noFill/>
          <a:ln/>
        </p:spPr>
        <p:txBody>
          <a:bodyPr wrap="square" lIns="0" tIns="0" rIns="0" bIns="0" rtlCol="0" anchor="t"/>
          <a:lstStyle/>
          <a:p>
            <a:pPr indent="0" marL="0">
              <a:buNone/>
            </a:pPr>
            <a:r>
              <a:rPr lang="en-GB" sz="1400" b="1" dirty="0">
                <a:solidFill>
                  <a:srgbClr val="191919"/>
                </a:solidFill>
                <a:latin typeface="Inter" pitchFamily="34" charset="0"/>
                <a:ea typeface="Inter" pitchFamily="34" charset="-122"/>
                <a:cs typeface="Inter" pitchFamily="34" charset="-120"/>
              </a:rPr>
              <a:t>Most people</a:t>
            </a:r>
            <a:endParaRPr lang="en-GB" sz="1400" dirty="0"/>
          </a:p>
        </p:txBody>
      </p:sp>
      <p:sp>
        <p:nvSpPr>
          <p:cNvPr id="16" name="Legend line 19"/>
          <p:cNvSpPr/>
          <p:nvPr/>
        </p:nvSpPr>
        <p:spPr>
          <a:xfrm>
            <a:off x="8641080" y="2816352"/>
            <a:ext cx="384048" cy="0"/>
          </a:xfrm>
          <a:prstGeom prst="line">
            <a:avLst/>
          </a:prstGeom>
          <a:noFill/>
          <a:ln w="50800">
            <a:solidFill>
              <a:srgbClr val="4F46E5"/>
            </a:solidFill>
            <a:prstDash val="solid"/>
          </a:ln>
        </p:spPr>
      </p:sp>
      <p:sp>
        <p:nvSpPr>
          <p:cNvPr id="17" name="Legend 20"/>
          <p:cNvSpPr txBox="1"/>
          <p:nvPr/>
        </p:nvSpPr>
        <p:spPr>
          <a:xfrm>
            <a:off x="9144000" y="2697480"/>
            <a:ext cx="2407615" cy="457200"/>
          </a:xfrm>
          <a:prstGeom prst="rect">
            <a:avLst/>
          </a:prstGeom>
          <a:noFill/>
          <a:ln/>
        </p:spPr>
        <p:txBody>
          <a:bodyPr wrap="square" lIns="0" tIns="0" rIns="0" bIns="0" rtlCol="0" anchor="t"/>
          <a:lstStyle/>
          <a:p>
            <a:pPr indent="0" marL="0">
              <a:buNone/>
            </a:pPr>
            <a:r>
              <a:rPr lang="en-GB" sz="1400" b="1" dirty="0">
                <a:solidFill>
                  <a:srgbClr val="191919"/>
                </a:solidFill>
                <a:latin typeface="Inter" pitchFamily="34" charset="0"/>
                <a:ea typeface="Inter" pitchFamily="34" charset="-122"/>
                <a:cs typeface="Inter" pitchFamily="34" charset="-120"/>
              </a:rPr>
              <a:t>With the right picture and some practice</a:t>
            </a:r>
            <a:endParaRPr lang="en-GB" sz="1400" dirty="0"/>
          </a:p>
        </p:txBody>
      </p:sp>
      <p:sp>
        <p:nvSpPr>
          <p:cNvPr id="18" name="Takeaway 21"/>
          <p:cNvSpPr txBox="1"/>
          <p:nvPr/>
        </p:nvSpPr>
        <p:spPr>
          <a:xfrm>
            <a:off x="8641080" y="3520440"/>
            <a:ext cx="2910535" cy="1463040"/>
          </a:xfrm>
          <a:prstGeom prst="rect">
            <a:avLst/>
          </a:prstGeom>
          <a:noFill/>
          <a:ln/>
        </p:spPr>
        <p:txBody>
          <a:bodyPr wrap="square" lIns="0" tIns="0" rIns="0" bIns="0" rtlCol="0" anchor="t"/>
          <a:lstStyle/>
          <a:p>
            <a:pPr indent="0" marL="0">
              <a:lnSpc>
                <a:spcPct val="112000"/>
              </a:lnSpc>
              <a:buNone/>
            </a:pPr>
            <a:r>
              <a:rPr lang="en-GB" sz="1700" dirty="0">
                <a:solidFill>
                  <a:srgbClr val="191919"/>
                </a:solidFill>
                <a:latin typeface="Inter" pitchFamily="34" charset="0"/>
                <a:ea typeface="Inter" pitchFamily="34" charset="-122"/>
                <a:cs typeface="Inter" pitchFamily="34" charset="-120"/>
              </a:rPr>
              <a:t>Two things get people off the plateau: the right picture of what AI is, and a little deliberate practice.</a:t>
            </a:r>
            <a:endParaRPr lang="en-GB" sz="1700" dirty="0"/>
          </a:p>
        </p:txBody>
      </p:sp>
      <p:sp>
        <p:nvSpPr>
          <p:cNvPr id="19" name="Takeaway 2 22"/>
          <p:cNvSpPr txBox="1"/>
          <p:nvPr/>
        </p:nvSpPr>
        <p:spPr>
          <a:xfrm>
            <a:off x="8641080" y="4983480"/>
            <a:ext cx="2910535" cy="365760"/>
          </a:xfrm>
          <a:prstGeom prst="rect">
            <a:avLst/>
          </a:prstGeom>
          <a:noFill/>
          <a:ln/>
        </p:spPr>
        <p:txBody>
          <a:bodyPr wrap="square" lIns="0" tIns="0" rIns="0" bIns="0" rtlCol="0" anchor="t"/>
          <a:lstStyle/>
          <a:p>
            <a:pPr indent="0" marL="0">
              <a:buNone/>
            </a:pPr>
            <a:r>
              <a:rPr lang="en-GB" sz="1700" b="1" dirty="0">
                <a:solidFill>
                  <a:srgbClr val="4338CA"/>
                </a:solidFill>
                <a:latin typeface="Inter" pitchFamily="34" charset="0"/>
                <a:ea typeface="Inter" pitchFamily="34" charset="-122"/>
                <a:cs typeface="Inter" pitchFamily="34" charset="-120"/>
              </a:rPr>
              <a:t>This talk is about both.</a:t>
            </a:r>
            <a:endParaRPr lang="en-GB" sz="1700" dirty="0"/>
          </a:p>
        </p:txBody>
      </p:sp>
      <p:sp>
        <p:nvSpPr>
          <p:cNvPr id="20" name="Caption 23"/>
          <p:cNvSpPr txBox="1"/>
          <p:nvPr/>
        </p:nvSpPr>
        <p:spPr>
          <a:xfrm>
            <a:off x="8641080" y="5806440"/>
            <a:ext cx="2910535" cy="274320"/>
          </a:xfrm>
          <a:prstGeom prst="rect">
            <a:avLst/>
          </a:prstGeom>
          <a:noFill/>
          <a:ln/>
        </p:spPr>
        <p:txBody>
          <a:bodyPr wrap="square" lIns="0" tIns="0" rIns="0" bIns="0" rtlCol="0" anchor="t"/>
          <a:lstStyle/>
          <a:p>
            <a:pPr indent="0" marL="0">
              <a:buNone/>
            </a:pPr>
            <a:r>
              <a:rPr lang="en-GB" sz="1100" i="1" dirty="0">
                <a:solidFill>
                  <a:srgbClr val="6B6B6B"/>
                </a:solidFill>
                <a:latin typeface="Inter" pitchFamily="34" charset="0"/>
                <a:ea typeface="Inter" pitchFamily="34" charset="-122"/>
                <a:cs typeface="Inter" pitchFamily="34" charset="-120"/>
              </a:rPr>
              <a:t>An illustration, not data.</a:t>
            </a:r>
            <a:endParaRPr lang="en-GB" sz="110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2</a:t>
            </a:fld>
            <a:endParaRPr lang="en-GB"/>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Kicker 24"/>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SOUND FAMILIAR?</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Which of these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is you?</a:t>
            </a:r>
            <a:endParaRPr lang="en-GB" sz="3600" dirty="0"/>
          </a:p>
        </p:txBody>
      </p:sp>
      <p:sp>
        <p:nvSpPr>
          <p:cNvPr id="4" name="Door card 25"/>
          <p:cNvSpPr/>
          <p:nvPr/>
        </p:nvSpPr>
        <p:spPr>
          <a:xfrm>
            <a:off x="640080" y="2103120"/>
            <a:ext cx="3454298" cy="1737360"/>
          </a:xfrm>
          <a:prstGeom prst="roundRect">
            <a:avLst>
              <a:gd name="adj" fmla="val 8421"/>
            </a:avLst>
          </a:prstGeom>
          <a:solidFill>
            <a:srgbClr val="FFFFFF"/>
          </a:solidFill>
          <a:ln/>
          <a:effectLst>
            <a:outerShdw sx="100000" sy="100000" kx="0" ky="0" algn="bl" rotWithShape="0" blurRad="177800" dist="38100" dir="5400000">
              <a:srgbClr val="1E1B4B">
                <a:alpha val="10000"/>
              </a:srgbClr>
            </a:outerShdw>
          </a:effectLst>
        </p:spPr>
      </p:sp>
      <p:sp>
        <p:nvSpPr>
          <p:cNvPr id="5" name="Pill 26"/>
          <p:cNvSpPr/>
          <p:nvPr/>
        </p:nvSpPr>
        <p:spPr>
          <a:xfrm>
            <a:off x="896112" y="2350008"/>
            <a:ext cx="384048" cy="384048"/>
          </a:xfrm>
          <a:prstGeom prst="roundRect">
            <a:avLst>
              <a:gd name="adj" fmla="val 50000"/>
            </a:avLst>
          </a:prstGeom>
          <a:solidFill>
            <a:srgbClr val="E8E4F2"/>
          </a:solidFill>
          <a:ln/>
        </p:spPr>
      </p:sp>
      <p:sp>
        <p:nvSpPr>
          <p:cNvPr id="6" name="Pill label 27"/>
          <p:cNvSpPr txBox="1"/>
          <p:nvPr/>
        </p:nvSpPr>
        <p:spPr>
          <a:xfrm>
            <a:off x="896112" y="2350008"/>
            <a:ext cx="384048" cy="384048"/>
          </a:xfrm>
          <a:prstGeom prst="rect">
            <a:avLst/>
          </a:prstGeom>
          <a:noFill/>
          <a:ln/>
        </p:spPr>
        <p:txBody>
          <a:bodyPr wrap="square" lIns="0" tIns="0" rIns="0" bIns="0" rtlCol="0" anchor="ctr"/>
          <a:lstStyle/>
          <a:p>
            <a:pPr algn="ctr" indent="0" marL="0">
              <a:buNone/>
            </a:pPr>
            <a:r>
              <a:rPr lang="en-GB" sz="1300" b="1" dirty="0">
                <a:solidFill>
                  <a:srgbClr val="4338CA"/>
                </a:solidFill>
                <a:latin typeface="Inter" pitchFamily="34" charset="0"/>
                <a:ea typeface="Inter" pitchFamily="34" charset="-122"/>
                <a:cs typeface="Inter" pitchFamily="34" charset="-120"/>
              </a:rPr>
              <a:t>1</a:t>
            </a:r>
            <a:endParaRPr lang="en-GB" sz="1300" dirty="0"/>
          </a:p>
        </p:txBody>
      </p:sp>
      <p:sp>
        <p:nvSpPr>
          <p:cNvPr id="7" name="Door line 28"/>
          <p:cNvSpPr txBox="1"/>
          <p:nvPr/>
        </p:nvSpPr>
        <p:spPr>
          <a:xfrm>
            <a:off x="1426464" y="2340864"/>
            <a:ext cx="2485034" cy="777240"/>
          </a:xfrm>
          <a:prstGeom prst="rect">
            <a:avLst/>
          </a:prstGeom>
          <a:noFill/>
          <a:ln/>
        </p:spPr>
        <p:txBody>
          <a:bodyPr wrap="square" lIns="0" tIns="0" rIns="0" bIns="0" rtlCol="0" anchor="t"/>
          <a:lstStyle/>
          <a:p>
            <a:pPr indent="0" marL="0">
              <a:lnSpc>
                <a:spcPct val="105000"/>
              </a:lnSpc>
              <a:buNone/>
            </a:pPr>
            <a:r>
              <a:rPr lang="en-GB" sz="1600" b="1" dirty="0">
                <a:solidFill>
                  <a:srgbClr val="191919"/>
                </a:solidFill>
                <a:latin typeface="Plus Jakarta Sans" pitchFamily="34" charset="0"/>
                <a:ea typeface="Plus Jakarta Sans" pitchFamily="34" charset="-122"/>
                <a:cs typeface="Plus Jakarta Sans" pitchFamily="34" charset="-120"/>
              </a:rPr>
              <a:t>I tried ChatGPT and got generic answers.</a:t>
            </a:r>
            <a:endParaRPr lang="en-GB" sz="1600" dirty="0"/>
          </a:p>
        </p:txBody>
      </p:sp>
      <p:pic>
        <p:nvPicPr>
          <p:cNvPr id="8" name="Guide thumbnail 29" descr="Illustration for the guide Getting Started with AI">    </p:cNvPr>
          <p:cNvPicPr>
            <a:picLocks noChangeAspect="1"/>
          </p:cNvPicPr>
          <p:nvPr/>
        </p:nvPicPr>
        <p:blipFill>
          <a:blip r:embed="rId1"/>
          <a:stretch>
            <a:fillRect/>
          </a:stretch>
        </p:blipFill>
        <p:spPr>
          <a:xfrm>
            <a:off x="896112" y="3182112"/>
            <a:ext cx="420624" cy="420624"/>
          </a:xfrm>
          <a:prstGeom prst="roundRect">
            <a:avLst>
              <a:gd name="adj" fmla="val 17391"/>
            </a:avLst>
          </a:prstGeom>
        </p:spPr>
      </p:pic>
      <p:sp>
        <p:nvSpPr>
          <p:cNvPr id="9" name="Door guide 30"/>
          <p:cNvSpPr txBox="1"/>
          <p:nvPr/>
        </p:nvSpPr>
        <p:spPr>
          <a:xfrm>
            <a:off x="1426464" y="3145536"/>
            <a:ext cx="2448458" cy="512064"/>
          </a:xfrm>
          <a:prstGeom prst="rect">
            <a:avLst/>
          </a:prstGeom>
          <a:noFill/>
          <a:ln/>
        </p:spPr>
        <p:txBody>
          <a:bodyPr wrap="square" lIns="0" tIns="0" rIns="0" bIns="0" rtlCol="0" anchor="ctr"/>
          <a:lstStyle/>
          <a:p>
            <a:pPr indent="0" marL="0">
              <a:buNone/>
            </a:pPr>
            <a:r>
              <a:rPr lang="en-GB" sz="1200" dirty="0">
                <a:solidFill>
                  <a:srgbClr val="6B6B6B"/>
                </a:solidFill>
                <a:latin typeface="Inter" pitchFamily="34" charset="0"/>
                <a:ea typeface="Inter" pitchFamily="34" charset="-122"/>
                <a:cs typeface="Inter" pitchFamily="34" charset="-120"/>
              </a:rPr>
              <a:t>Guide: </a:t>
            </a:r>
            <a:pPr indent="0" marL="0">
              <a:buNone/>
            </a:pPr>
            <a:r>
              <a:rPr lang="en-GB" sz="1200" b="1" dirty="0">
                <a:solidFill>
                  <a:srgbClr val="4338CA"/>
                </a:solidFill>
                <a:latin typeface="Inter" pitchFamily="34" charset="0"/>
                <a:ea typeface="Inter" pitchFamily="34" charset="-122"/>
                <a:cs typeface="Inter" pitchFamily="34" charset="-120"/>
              </a:rPr>
              <a:t>Getting Started with AI</a:t>
            </a:r>
            <a:endParaRPr lang="en-GB" sz="1200" dirty="0"/>
          </a:p>
        </p:txBody>
      </p:sp>
      <p:sp>
        <p:nvSpPr>
          <p:cNvPr id="10" name="Door card 31"/>
          <p:cNvSpPr/>
          <p:nvPr/>
        </p:nvSpPr>
        <p:spPr>
          <a:xfrm>
            <a:off x="4368698" y="2103120"/>
            <a:ext cx="3454298" cy="1737360"/>
          </a:xfrm>
          <a:prstGeom prst="roundRect">
            <a:avLst>
              <a:gd name="adj" fmla="val 8421"/>
            </a:avLst>
          </a:prstGeom>
          <a:solidFill>
            <a:srgbClr val="FFFFFF"/>
          </a:solidFill>
          <a:ln/>
          <a:effectLst>
            <a:outerShdw sx="100000" sy="100000" kx="0" ky="0" algn="bl" rotWithShape="0" blurRad="177800" dist="38100" dir="5400000">
              <a:srgbClr val="1E1B4B">
                <a:alpha val="10000"/>
              </a:srgbClr>
            </a:outerShdw>
          </a:effectLst>
        </p:spPr>
      </p:sp>
      <p:sp>
        <p:nvSpPr>
          <p:cNvPr id="11" name="Pill 32"/>
          <p:cNvSpPr/>
          <p:nvPr/>
        </p:nvSpPr>
        <p:spPr>
          <a:xfrm>
            <a:off x="4624730" y="2350008"/>
            <a:ext cx="384048" cy="384048"/>
          </a:xfrm>
          <a:prstGeom prst="roundRect">
            <a:avLst>
              <a:gd name="adj" fmla="val 50000"/>
            </a:avLst>
          </a:prstGeom>
          <a:solidFill>
            <a:srgbClr val="E8E4F2"/>
          </a:solidFill>
          <a:ln/>
        </p:spPr>
      </p:sp>
      <p:sp>
        <p:nvSpPr>
          <p:cNvPr id="12" name="Pill label 33"/>
          <p:cNvSpPr txBox="1"/>
          <p:nvPr/>
        </p:nvSpPr>
        <p:spPr>
          <a:xfrm>
            <a:off x="4624730" y="2350008"/>
            <a:ext cx="384048" cy="384048"/>
          </a:xfrm>
          <a:prstGeom prst="rect">
            <a:avLst/>
          </a:prstGeom>
          <a:noFill/>
          <a:ln/>
        </p:spPr>
        <p:txBody>
          <a:bodyPr wrap="square" lIns="0" tIns="0" rIns="0" bIns="0" rtlCol="0" anchor="ctr"/>
          <a:lstStyle/>
          <a:p>
            <a:pPr algn="ctr" indent="0" marL="0">
              <a:buNone/>
            </a:pPr>
            <a:r>
              <a:rPr lang="en-GB" sz="1300" b="1" dirty="0">
                <a:solidFill>
                  <a:srgbClr val="4338CA"/>
                </a:solidFill>
                <a:latin typeface="Inter" pitchFamily="34" charset="0"/>
                <a:ea typeface="Inter" pitchFamily="34" charset="-122"/>
                <a:cs typeface="Inter" pitchFamily="34" charset="-120"/>
              </a:rPr>
              <a:t>2</a:t>
            </a:r>
            <a:endParaRPr lang="en-GB" sz="1300" dirty="0"/>
          </a:p>
        </p:txBody>
      </p:sp>
      <p:sp>
        <p:nvSpPr>
          <p:cNvPr id="13" name="Door line 34"/>
          <p:cNvSpPr txBox="1"/>
          <p:nvPr/>
        </p:nvSpPr>
        <p:spPr>
          <a:xfrm>
            <a:off x="5155082" y="2340864"/>
            <a:ext cx="2485034" cy="777240"/>
          </a:xfrm>
          <a:prstGeom prst="rect">
            <a:avLst/>
          </a:prstGeom>
          <a:noFill/>
          <a:ln/>
        </p:spPr>
        <p:txBody>
          <a:bodyPr wrap="square" lIns="0" tIns="0" rIns="0" bIns="0" rtlCol="0" anchor="t"/>
          <a:lstStyle/>
          <a:p>
            <a:pPr indent="0" marL="0">
              <a:lnSpc>
                <a:spcPct val="105000"/>
              </a:lnSpc>
              <a:buNone/>
            </a:pPr>
            <a:r>
              <a:rPr lang="en-GB" sz="1600" b="1" dirty="0">
                <a:solidFill>
                  <a:srgbClr val="191919"/>
                </a:solidFill>
                <a:latin typeface="Plus Jakarta Sans" pitchFamily="34" charset="0"/>
                <a:ea typeface="Plus Jakarta Sans" pitchFamily="34" charset="-122"/>
                <a:cs typeface="Plus Jakarta Sans" pitchFamily="34" charset="-120"/>
              </a:rPr>
              <a:t>My company blocked ChatGPT. I got Copilot.</a:t>
            </a:r>
            <a:endParaRPr lang="en-GB" sz="1600" dirty="0"/>
          </a:p>
        </p:txBody>
      </p:sp>
      <p:pic>
        <p:nvPicPr>
          <p:cNvPr id="14" name="Guide thumbnail 35" descr="Illustration for the guide Your Company Blocked ChatGPT. Now What?">    </p:cNvPr>
          <p:cNvPicPr>
            <a:picLocks noChangeAspect="1"/>
          </p:cNvPicPr>
          <p:nvPr/>
        </p:nvPicPr>
        <p:blipFill>
          <a:blip r:embed="rId2"/>
          <a:stretch>
            <a:fillRect/>
          </a:stretch>
        </p:blipFill>
        <p:spPr>
          <a:xfrm>
            <a:off x="4624730" y="3182112"/>
            <a:ext cx="420624" cy="420624"/>
          </a:xfrm>
          <a:prstGeom prst="roundRect">
            <a:avLst>
              <a:gd name="adj" fmla="val 17391"/>
            </a:avLst>
          </a:prstGeom>
        </p:spPr>
      </p:pic>
      <p:sp>
        <p:nvSpPr>
          <p:cNvPr id="15" name="Door guide 36"/>
          <p:cNvSpPr txBox="1"/>
          <p:nvPr/>
        </p:nvSpPr>
        <p:spPr>
          <a:xfrm>
            <a:off x="5155082" y="3145536"/>
            <a:ext cx="2448458" cy="512064"/>
          </a:xfrm>
          <a:prstGeom prst="rect">
            <a:avLst/>
          </a:prstGeom>
          <a:noFill/>
          <a:ln/>
        </p:spPr>
        <p:txBody>
          <a:bodyPr wrap="square" lIns="0" tIns="0" rIns="0" bIns="0" rtlCol="0" anchor="ctr"/>
          <a:lstStyle/>
          <a:p>
            <a:pPr indent="0" marL="0">
              <a:buNone/>
            </a:pPr>
            <a:r>
              <a:rPr lang="en-GB" sz="1200" dirty="0">
                <a:solidFill>
                  <a:srgbClr val="6B6B6B"/>
                </a:solidFill>
                <a:latin typeface="Inter" pitchFamily="34" charset="0"/>
                <a:ea typeface="Inter" pitchFamily="34" charset="-122"/>
                <a:cs typeface="Inter" pitchFamily="34" charset="-120"/>
              </a:rPr>
              <a:t>Guide: </a:t>
            </a:r>
            <a:pPr indent="0" marL="0">
              <a:buNone/>
            </a:pPr>
            <a:r>
              <a:rPr lang="en-GB" sz="1200" b="1" dirty="0">
                <a:solidFill>
                  <a:srgbClr val="4338CA"/>
                </a:solidFill>
                <a:latin typeface="Inter" pitchFamily="34" charset="0"/>
                <a:ea typeface="Inter" pitchFamily="34" charset="-122"/>
                <a:cs typeface="Inter" pitchFamily="34" charset="-120"/>
              </a:rPr>
              <a:t>Your Company Blocked ChatGPT. Now What?</a:t>
            </a:r>
            <a:endParaRPr lang="en-GB" sz="1200" dirty="0"/>
          </a:p>
        </p:txBody>
      </p:sp>
      <p:sp>
        <p:nvSpPr>
          <p:cNvPr id="16" name="Door card 37"/>
          <p:cNvSpPr/>
          <p:nvPr/>
        </p:nvSpPr>
        <p:spPr>
          <a:xfrm>
            <a:off x="8097317" y="2103120"/>
            <a:ext cx="3454298" cy="1737360"/>
          </a:xfrm>
          <a:prstGeom prst="roundRect">
            <a:avLst>
              <a:gd name="adj" fmla="val 8421"/>
            </a:avLst>
          </a:prstGeom>
          <a:solidFill>
            <a:srgbClr val="FFFFFF"/>
          </a:solidFill>
          <a:ln/>
          <a:effectLst>
            <a:outerShdw sx="100000" sy="100000" kx="0" ky="0" algn="bl" rotWithShape="0" blurRad="177800" dist="38100" dir="5400000">
              <a:srgbClr val="1E1B4B">
                <a:alpha val="10000"/>
              </a:srgbClr>
            </a:outerShdw>
          </a:effectLst>
        </p:spPr>
      </p:sp>
      <p:sp>
        <p:nvSpPr>
          <p:cNvPr id="17" name="Pill 38"/>
          <p:cNvSpPr/>
          <p:nvPr/>
        </p:nvSpPr>
        <p:spPr>
          <a:xfrm>
            <a:off x="8353349" y="2350008"/>
            <a:ext cx="384048" cy="384048"/>
          </a:xfrm>
          <a:prstGeom prst="roundRect">
            <a:avLst>
              <a:gd name="adj" fmla="val 50000"/>
            </a:avLst>
          </a:prstGeom>
          <a:solidFill>
            <a:srgbClr val="E8E4F2"/>
          </a:solidFill>
          <a:ln/>
        </p:spPr>
      </p:sp>
      <p:sp>
        <p:nvSpPr>
          <p:cNvPr id="18" name="Pill label 39"/>
          <p:cNvSpPr txBox="1"/>
          <p:nvPr/>
        </p:nvSpPr>
        <p:spPr>
          <a:xfrm>
            <a:off x="8353349" y="2350008"/>
            <a:ext cx="384048" cy="384048"/>
          </a:xfrm>
          <a:prstGeom prst="rect">
            <a:avLst/>
          </a:prstGeom>
          <a:noFill/>
          <a:ln/>
        </p:spPr>
        <p:txBody>
          <a:bodyPr wrap="square" lIns="0" tIns="0" rIns="0" bIns="0" rtlCol="0" anchor="ctr"/>
          <a:lstStyle/>
          <a:p>
            <a:pPr algn="ctr" indent="0" marL="0">
              <a:buNone/>
            </a:pPr>
            <a:r>
              <a:rPr lang="en-GB" sz="1300" b="1" dirty="0">
                <a:solidFill>
                  <a:srgbClr val="4338CA"/>
                </a:solidFill>
                <a:latin typeface="Inter" pitchFamily="34" charset="0"/>
                <a:ea typeface="Inter" pitchFamily="34" charset="-122"/>
                <a:cs typeface="Inter" pitchFamily="34" charset="-120"/>
              </a:rPr>
              <a:t>3</a:t>
            </a:r>
            <a:endParaRPr lang="en-GB" sz="1300" dirty="0"/>
          </a:p>
        </p:txBody>
      </p:sp>
      <p:sp>
        <p:nvSpPr>
          <p:cNvPr id="19" name="Door line 40"/>
          <p:cNvSpPr txBox="1"/>
          <p:nvPr/>
        </p:nvSpPr>
        <p:spPr>
          <a:xfrm>
            <a:off x="8883701" y="2340864"/>
            <a:ext cx="2485034" cy="777240"/>
          </a:xfrm>
          <a:prstGeom prst="rect">
            <a:avLst/>
          </a:prstGeom>
          <a:noFill/>
          <a:ln/>
        </p:spPr>
        <p:txBody>
          <a:bodyPr wrap="square" lIns="0" tIns="0" rIns="0" bIns="0" rtlCol="0" anchor="t"/>
          <a:lstStyle/>
          <a:p>
            <a:pPr indent="0" marL="0">
              <a:lnSpc>
                <a:spcPct val="105000"/>
              </a:lnSpc>
              <a:buNone/>
            </a:pPr>
            <a:r>
              <a:rPr lang="en-GB" sz="1600" b="1" dirty="0">
                <a:solidFill>
                  <a:srgbClr val="191919"/>
                </a:solidFill>
                <a:latin typeface="Plus Jakarta Sans" pitchFamily="34" charset="0"/>
                <a:ea typeface="Plus Jakarta Sans" pitchFamily="34" charset="-122"/>
                <a:cs typeface="Plus Jakarta Sans" pitchFamily="34" charset="-120"/>
              </a:rPr>
              <a:t>I’m meant to lead on AI. Where do I start?</a:t>
            </a:r>
            <a:endParaRPr lang="en-GB" sz="1600" dirty="0"/>
          </a:p>
        </p:txBody>
      </p:sp>
      <p:pic>
        <p:nvPicPr>
          <p:cNvPr id="20" name="Guide thumbnail 41" descr="Illustration for the guide Giving Everyone Copilot Isn’t an AI Strategy">    </p:cNvPr>
          <p:cNvPicPr>
            <a:picLocks noChangeAspect="1"/>
          </p:cNvPicPr>
          <p:nvPr/>
        </p:nvPicPr>
        <p:blipFill>
          <a:blip r:embed="rId3"/>
          <a:stretch>
            <a:fillRect/>
          </a:stretch>
        </p:blipFill>
        <p:spPr>
          <a:xfrm>
            <a:off x="8353349" y="3182112"/>
            <a:ext cx="420624" cy="420624"/>
          </a:xfrm>
          <a:prstGeom prst="roundRect">
            <a:avLst>
              <a:gd name="adj" fmla="val 17391"/>
            </a:avLst>
          </a:prstGeom>
        </p:spPr>
      </p:pic>
      <p:sp>
        <p:nvSpPr>
          <p:cNvPr id="21" name="Door guide 42"/>
          <p:cNvSpPr txBox="1"/>
          <p:nvPr/>
        </p:nvSpPr>
        <p:spPr>
          <a:xfrm>
            <a:off x="8883701" y="3145536"/>
            <a:ext cx="2448458" cy="512064"/>
          </a:xfrm>
          <a:prstGeom prst="rect">
            <a:avLst/>
          </a:prstGeom>
          <a:noFill/>
          <a:ln/>
        </p:spPr>
        <p:txBody>
          <a:bodyPr wrap="square" lIns="0" tIns="0" rIns="0" bIns="0" rtlCol="0" anchor="ctr"/>
          <a:lstStyle/>
          <a:p>
            <a:pPr indent="0" marL="0">
              <a:buNone/>
            </a:pPr>
            <a:r>
              <a:rPr lang="en-GB" sz="1200" dirty="0">
                <a:solidFill>
                  <a:srgbClr val="6B6B6B"/>
                </a:solidFill>
                <a:latin typeface="Inter" pitchFamily="34" charset="0"/>
                <a:ea typeface="Inter" pitchFamily="34" charset="-122"/>
                <a:cs typeface="Inter" pitchFamily="34" charset="-120"/>
              </a:rPr>
              <a:t>Guide: </a:t>
            </a:r>
            <a:pPr indent="0" marL="0">
              <a:buNone/>
            </a:pPr>
            <a:r>
              <a:rPr lang="en-GB" sz="1200" b="1" dirty="0">
                <a:solidFill>
                  <a:srgbClr val="4338CA"/>
                </a:solidFill>
                <a:latin typeface="Inter" pitchFamily="34" charset="0"/>
                <a:ea typeface="Inter" pitchFamily="34" charset="-122"/>
                <a:cs typeface="Inter" pitchFamily="34" charset="-120"/>
              </a:rPr>
              <a:t>Giving Everyone Copilot Isn’t an AI Strategy</a:t>
            </a:r>
            <a:endParaRPr lang="en-GB" sz="1200" dirty="0"/>
          </a:p>
        </p:txBody>
      </p:sp>
      <p:sp>
        <p:nvSpPr>
          <p:cNvPr id="22" name="Door card 43"/>
          <p:cNvSpPr/>
          <p:nvPr/>
        </p:nvSpPr>
        <p:spPr>
          <a:xfrm>
            <a:off x="640080" y="4078224"/>
            <a:ext cx="3454298" cy="1737360"/>
          </a:xfrm>
          <a:prstGeom prst="roundRect">
            <a:avLst>
              <a:gd name="adj" fmla="val 8421"/>
            </a:avLst>
          </a:prstGeom>
          <a:solidFill>
            <a:srgbClr val="FFFFFF"/>
          </a:solidFill>
          <a:ln/>
          <a:effectLst>
            <a:outerShdw sx="100000" sy="100000" kx="0" ky="0" algn="bl" rotWithShape="0" blurRad="177800" dist="38100" dir="5400000">
              <a:srgbClr val="1E1B4B">
                <a:alpha val="10000"/>
              </a:srgbClr>
            </a:outerShdw>
          </a:effectLst>
        </p:spPr>
      </p:sp>
      <p:sp>
        <p:nvSpPr>
          <p:cNvPr id="23" name="Pill 44"/>
          <p:cNvSpPr/>
          <p:nvPr/>
        </p:nvSpPr>
        <p:spPr>
          <a:xfrm>
            <a:off x="896112" y="4325112"/>
            <a:ext cx="384048" cy="384048"/>
          </a:xfrm>
          <a:prstGeom prst="roundRect">
            <a:avLst>
              <a:gd name="adj" fmla="val 50000"/>
            </a:avLst>
          </a:prstGeom>
          <a:solidFill>
            <a:srgbClr val="E8E4F2"/>
          </a:solidFill>
          <a:ln/>
        </p:spPr>
      </p:sp>
      <p:sp>
        <p:nvSpPr>
          <p:cNvPr id="24" name="Pill label 45"/>
          <p:cNvSpPr txBox="1"/>
          <p:nvPr/>
        </p:nvSpPr>
        <p:spPr>
          <a:xfrm>
            <a:off x="896112" y="4325112"/>
            <a:ext cx="384048" cy="384048"/>
          </a:xfrm>
          <a:prstGeom prst="rect">
            <a:avLst/>
          </a:prstGeom>
          <a:noFill/>
          <a:ln/>
        </p:spPr>
        <p:txBody>
          <a:bodyPr wrap="square" lIns="0" tIns="0" rIns="0" bIns="0" rtlCol="0" anchor="ctr"/>
          <a:lstStyle/>
          <a:p>
            <a:pPr algn="ctr" indent="0" marL="0">
              <a:buNone/>
            </a:pPr>
            <a:r>
              <a:rPr lang="en-GB" sz="1300" b="1" dirty="0">
                <a:solidFill>
                  <a:srgbClr val="4338CA"/>
                </a:solidFill>
                <a:latin typeface="Inter" pitchFamily="34" charset="0"/>
                <a:ea typeface="Inter" pitchFamily="34" charset="-122"/>
                <a:cs typeface="Inter" pitchFamily="34" charset="-120"/>
              </a:rPr>
              <a:t>4</a:t>
            </a:r>
            <a:endParaRPr lang="en-GB" sz="1300" dirty="0"/>
          </a:p>
        </p:txBody>
      </p:sp>
      <p:sp>
        <p:nvSpPr>
          <p:cNvPr id="25" name="Door line 46"/>
          <p:cNvSpPr txBox="1"/>
          <p:nvPr/>
        </p:nvSpPr>
        <p:spPr>
          <a:xfrm>
            <a:off x="1426464" y="4315968"/>
            <a:ext cx="2485034" cy="777240"/>
          </a:xfrm>
          <a:prstGeom prst="rect">
            <a:avLst/>
          </a:prstGeom>
          <a:noFill/>
          <a:ln/>
        </p:spPr>
        <p:txBody>
          <a:bodyPr wrap="square" lIns="0" tIns="0" rIns="0" bIns="0" rtlCol="0" anchor="t"/>
          <a:lstStyle/>
          <a:p>
            <a:pPr indent="0" marL="0">
              <a:lnSpc>
                <a:spcPct val="105000"/>
              </a:lnSpc>
              <a:buNone/>
            </a:pPr>
            <a:r>
              <a:rPr lang="en-GB" sz="1600" b="1" dirty="0">
                <a:solidFill>
                  <a:srgbClr val="191919"/>
                </a:solidFill>
                <a:latin typeface="Plus Jakarta Sans" pitchFamily="34" charset="0"/>
                <a:ea typeface="Plus Jakarta Sans" pitchFamily="34" charset="-122"/>
                <a:cs typeface="Plus Jakarta Sans" pitchFamily="34" charset="-120"/>
              </a:rPr>
              <a:t>I use AI every day and want to go further.</a:t>
            </a:r>
            <a:endParaRPr lang="en-GB" sz="1600" dirty="0"/>
          </a:p>
        </p:txBody>
      </p:sp>
      <p:pic>
        <p:nvPicPr>
          <p:cNvPr id="26" name="Guide thumbnail 47" descr="Illustration for the guide Don’t Talk to One Claude. Spawn a Team Instead.">    </p:cNvPr>
          <p:cNvPicPr>
            <a:picLocks noChangeAspect="1"/>
          </p:cNvPicPr>
          <p:nvPr/>
        </p:nvPicPr>
        <p:blipFill>
          <a:blip r:embed="rId4"/>
          <a:stretch>
            <a:fillRect/>
          </a:stretch>
        </p:blipFill>
        <p:spPr>
          <a:xfrm>
            <a:off x="896112" y="5157216"/>
            <a:ext cx="420624" cy="420624"/>
          </a:xfrm>
          <a:prstGeom prst="roundRect">
            <a:avLst>
              <a:gd name="adj" fmla="val 17391"/>
            </a:avLst>
          </a:prstGeom>
        </p:spPr>
      </p:pic>
      <p:sp>
        <p:nvSpPr>
          <p:cNvPr id="27" name="Door guide 48"/>
          <p:cNvSpPr txBox="1"/>
          <p:nvPr/>
        </p:nvSpPr>
        <p:spPr>
          <a:xfrm>
            <a:off x="1426464" y="5120640"/>
            <a:ext cx="2448458" cy="512064"/>
          </a:xfrm>
          <a:prstGeom prst="rect">
            <a:avLst/>
          </a:prstGeom>
          <a:noFill/>
          <a:ln/>
        </p:spPr>
        <p:txBody>
          <a:bodyPr wrap="square" lIns="0" tIns="0" rIns="0" bIns="0" rtlCol="0" anchor="ctr"/>
          <a:lstStyle/>
          <a:p>
            <a:pPr indent="0" marL="0">
              <a:buNone/>
            </a:pPr>
            <a:r>
              <a:rPr lang="en-GB" sz="1200" dirty="0">
                <a:solidFill>
                  <a:srgbClr val="6B6B6B"/>
                </a:solidFill>
                <a:latin typeface="Inter" pitchFamily="34" charset="0"/>
                <a:ea typeface="Inter" pitchFamily="34" charset="-122"/>
                <a:cs typeface="Inter" pitchFamily="34" charset="-120"/>
              </a:rPr>
              <a:t>Guide: </a:t>
            </a:r>
            <a:pPr indent="0" marL="0">
              <a:buNone/>
            </a:pPr>
            <a:r>
              <a:rPr lang="en-GB" sz="1200" b="1" dirty="0">
                <a:solidFill>
                  <a:srgbClr val="4338CA"/>
                </a:solidFill>
                <a:latin typeface="Inter" pitchFamily="34" charset="0"/>
                <a:ea typeface="Inter" pitchFamily="34" charset="-122"/>
                <a:cs typeface="Inter" pitchFamily="34" charset="-120"/>
              </a:rPr>
              <a:t>Don’t Talk to One Claude. Spawn a Team Instead.</a:t>
            </a:r>
            <a:endParaRPr lang="en-GB" sz="1200" dirty="0"/>
          </a:p>
        </p:txBody>
      </p:sp>
      <p:sp>
        <p:nvSpPr>
          <p:cNvPr id="28" name="Door card 49"/>
          <p:cNvSpPr/>
          <p:nvPr/>
        </p:nvSpPr>
        <p:spPr>
          <a:xfrm>
            <a:off x="4368698" y="4078224"/>
            <a:ext cx="3454298" cy="1737360"/>
          </a:xfrm>
          <a:prstGeom prst="roundRect">
            <a:avLst>
              <a:gd name="adj" fmla="val 8421"/>
            </a:avLst>
          </a:prstGeom>
          <a:solidFill>
            <a:srgbClr val="FFFFFF"/>
          </a:solidFill>
          <a:ln/>
          <a:effectLst>
            <a:outerShdw sx="100000" sy="100000" kx="0" ky="0" algn="bl" rotWithShape="0" blurRad="177800" dist="38100" dir="5400000">
              <a:srgbClr val="1E1B4B">
                <a:alpha val="10000"/>
              </a:srgbClr>
            </a:outerShdw>
          </a:effectLst>
        </p:spPr>
      </p:sp>
      <p:sp>
        <p:nvSpPr>
          <p:cNvPr id="29" name="Pill 50"/>
          <p:cNvSpPr/>
          <p:nvPr/>
        </p:nvSpPr>
        <p:spPr>
          <a:xfrm>
            <a:off x="4624730" y="4325112"/>
            <a:ext cx="384048" cy="384048"/>
          </a:xfrm>
          <a:prstGeom prst="roundRect">
            <a:avLst>
              <a:gd name="adj" fmla="val 50000"/>
            </a:avLst>
          </a:prstGeom>
          <a:solidFill>
            <a:srgbClr val="E8E4F2"/>
          </a:solidFill>
          <a:ln/>
        </p:spPr>
      </p:sp>
      <p:sp>
        <p:nvSpPr>
          <p:cNvPr id="30" name="Pill label 51"/>
          <p:cNvSpPr txBox="1"/>
          <p:nvPr/>
        </p:nvSpPr>
        <p:spPr>
          <a:xfrm>
            <a:off x="4624730" y="4325112"/>
            <a:ext cx="384048" cy="384048"/>
          </a:xfrm>
          <a:prstGeom prst="rect">
            <a:avLst/>
          </a:prstGeom>
          <a:noFill/>
          <a:ln/>
        </p:spPr>
        <p:txBody>
          <a:bodyPr wrap="square" lIns="0" tIns="0" rIns="0" bIns="0" rtlCol="0" anchor="ctr"/>
          <a:lstStyle/>
          <a:p>
            <a:pPr algn="ctr" indent="0" marL="0">
              <a:buNone/>
            </a:pPr>
            <a:r>
              <a:rPr lang="en-GB" sz="1300" b="1" dirty="0">
                <a:solidFill>
                  <a:srgbClr val="4338CA"/>
                </a:solidFill>
                <a:latin typeface="Inter" pitchFamily="34" charset="0"/>
                <a:ea typeface="Inter" pitchFamily="34" charset="-122"/>
                <a:cs typeface="Inter" pitchFamily="34" charset="-120"/>
              </a:rPr>
              <a:t>5</a:t>
            </a:r>
            <a:endParaRPr lang="en-GB" sz="1300" dirty="0"/>
          </a:p>
        </p:txBody>
      </p:sp>
      <p:sp>
        <p:nvSpPr>
          <p:cNvPr id="31" name="Door line 52"/>
          <p:cNvSpPr txBox="1"/>
          <p:nvPr/>
        </p:nvSpPr>
        <p:spPr>
          <a:xfrm>
            <a:off x="5155082" y="4315968"/>
            <a:ext cx="2485034" cy="777240"/>
          </a:xfrm>
          <a:prstGeom prst="rect">
            <a:avLst/>
          </a:prstGeom>
          <a:noFill/>
          <a:ln/>
        </p:spPr>
        <p:txBody>
          <a:bodyPr wrap="square" lIns="0" tIns="0" rIns="0" bIns="0" rtlCol="0" anchor="t"/>
          <a:lstStyle/>
          <a:p>
            <a:pPr indent="0" marL="0">
              <a:lnSpc>
                <a:spcPct val="105000"/>
              </a:lnSpc>
              <a:buNone/>
            </a:pPr>
            <a:r>
              <a:rPr lang="en-GB" sz="1600" b="1" dirty="0">
                <a:solidFill>
                  <a:srgbClr val="191919"/>
                </a:solidFill>
                <a:latin typeface="Plus Jakarta Sans" pitchFamily="34" charset="0"/>
                <a:ea typeface="Plus Jakarta Sans" pitchFamily="34" charset="-122"/>
                <a:cs typeface="Plus Jakarta Sans" pitchFamily="34" charset="-120"/>
              </a:rPr>
              <a:t>Honestly, AI makes me a bit uneasy.</a:t>
            </a:r>
            <a:endParaRPr lang="en-GB" sz="1600" dirty="0"/>
          </a:p>
        </p:txBody>
      </p:sp>
      <p:pic>
        <p:nvPicPr>
          <p:cNvPr id="32" name="Guide thumbnail 53" descr="Illustration for the guide Is It Safe? What Happens to What You Type Into AI">    </p:cNvPr>
          <p:cNvPicPr>
            <a:picLocks noChangeAspect="1"/>
          </p:cNvPicPr>
          <p:nvPr/>
        </p:nvPicPr>
        <p:blipFill>
          <a:blip r:embed="rId5"/>
          <a:stretch>
            <a:fillRect/>
          </a:stretch>
        </p:blipFill>
        <p:spPr>
          <a:xfrm>
            <a:off x="4624730" y="5157216"/>
            <a:ext cx="420624" cy="420624"/>
          </a:xfrm>
          <a:prstGeom prst="roundRect">
            <a:avLst>
              <a:gd name="adj" fmla="val 17391"/>
            </a:avLst>
          </a:prstGeom>
        </p:spPr>
      </p:pic>
      <p:sp>
        <p:nvSpPr>
          <p:cNvPr id="33" name="Door guide 54"/>
          <p:cNvSpPr txBox="1"/>
          <p:nvPr/>
        </p:nvSpPr>
        <p:spPr>
          <a:xfrm>
            <a:off x="5155082" y="5120640"/>
            <a:ext cx="2448458" cy="512064"/>
          </a:xfrm>
          <a:prstGeom prst="rect">
            <a:avLst/>
          </a:prstGeom>
          <a:noFill/>
          <a:ln/>
        </p:spPr>
        <p:txBody>
          <a:bodyPr wrap="square" lIns="0" tIns="0" rIns="0" bIns="0" rtlCol="0" anchor="ctr"/>
          <a:lstStyle/>
          <a:p>
            <a:pPr indent="0" marL="0">
              <a:buNone/>
            </a:pPr>
            <a:r>
              <a:rPr lang="en-GB" sz="1200" dirty="0">
                <a:solidFill>
                  <a:srgbClr val="6B6B6B"/>
                </a:solidFill>
                <a:latin typeface="Inter" pitchFamily="34" charset="0"/>
                <a:ea typeface="Inter" pitchFamily="34" charset="-122"/>
                <a:cs typeface="Inter" pitchFamily="34" charset="-120"/>
              </a:rPr>
              <a:t>Guide: </a:t>
            </a:r>
            <a:pPr indent="0" marL="0">
              <a:buNone/>
            </a:pPr>
            <a:r>
              <a:rPr lang="en-GB" sz="1200" b="1" dirty="0">
                <a:solidFill>
                  <a:srgbClr val="4338CA"/>
                </a:solidFill>
                <a:latin typeface="Inter" pitchFamily="34" charset="0"/>
                <a:ea typeface="Inter" pitchFamily="34" charset="-122"/>
                <a:cs typeface="Inter" pitchFamily="34" charset="-120"/>
              </a:rPr>
              <a:t>Is It Safe? What Happens to What You Type Into AI</a:t>
            </a:r>
            <a:endParaRPr lang="en-GB" sz="1200" dirty="0"/>
          </a:p>
        </p:txBody>
      </p:sp>
      <p:sp>
        <p:nvSpPr>
          <p:cNvPr id="34" name="Door card 55"/>
          <p:cNvSpPr/>
          <p:nvPr/>
        </p:nvSpPr>
        <p:spPr>
          <a:xfrm>
            <a:off x="8097317" y="4078224"/>
            <a:ext cx="3454298" cy="1737360"/>
          </a:xfrm>
          <a:prstGeom prst="roundRect">
            <a:avLst>
              <a:gd name="adj" fmla="val 8421"/>
            </a:avLst>
          </a:prstGeom>
          <a:solidFill>
            <a:srgbClr val="FFFFFF"/>
          </a:solidFill>
          <a:ln/>
          <a:effectLst>
            <a:outerShdw sx="100000" sy="100000" kx="0" ky="0" algn="bl" rotWithShape="0" blurRad="177800" dist="38100" dir="5400000">
              <a:srgbClr val="1E1B4B">
                <a:alpha val="10000"/>
              </a:srgbClr>
            </a:outerShdw>
          </a:effectLst>
        </p:spPr>
      </p:sp>
      <p:sp>
        <p:nvSpPr>
          <p:cNvPr id="35" name="Pill 56"/>
          <p:cNvSpPr/>
          <p:nvPr/>
        </p:nvSpPr>
        <p:spPr>
          <a:xfrm>
            <a:off x="8353349" y="4325112"/>
            <a:ext cx="384048" cy="384048"/>
          </a:xfrm>
          <a:prstGeom prst="roundRect">
            <a:avLst>
              <a:gd name="adj" fmla="val 50000"/>
            </a:avLst>
          </a:prstGeom>
          <a:solidFill>
            <a:srgbClr val="E8E4F2"/>
          </a:solidFill>
          <a:ln/>
        </p:spPr>
      </p:sp>
      <p:sp>
        <p:nvSpPr>
          <p:cNvPr id="36" name="Pill label 57"/>
          <p:cNvSpPr txBox="1"/>
          <p:nvPr/>
        </p:nvSpPr>
        <p:spPr>
          <a:xfrm>
            <a:off x="8353349" y="4325112"/>
            <a:ext cx="384048" cy="384048"/>
          </a:xfrm>
          <a:prstGeom prst="rect">
            <a:avLst/>
          </a:prstGeom>
          <a:noFill/>
          <a:ln/>
        </p:spPr>
        <p:txBody>
          <a:bodyPr wrap="square" lIns="0" tIns="0" rIns="0" bIns="0" rtlCol="0" anchor="ctr"/>
          <a:lstStyle/>
          <a:p>
            <a:pPr algn="ctr" indent="0" marL="0">
              <a:buNone/>
            </a:pPr>
            <a:r>
              <a:rPr lang="en-GB" sz="1300" b="1" dirty="0">
                <a:solidFill>
                  <a:srgbClr val="4338CA"/>
                </a:solidFill>
                <a:latin typeface="Inter" pitchFamily="34" charset="0"/>
                <a:ea typeface="Inter" pitchFamily="34" charset="-122"/>
                <a:cs typeface="Inter" pitchFamily="34" charset="-120"/>
              </a:rPr>
              <a:t>6</a:t>
            </a:r>
            <a:endParaRPr lang="en-GB" sz="1300" dirty="0"/>
          </a:p>
        </p:txBody>
      </p:sp>
      <p:sp>
        <p:nvSpPr>
          <p:cNvPr id="37" name="Door line 58"/>
          <p:cNvSpPr txBox="1"/>
          <p:nvPr/>
        </p:nvSpPr>
        <p:spPr>
          <a:xfrm>
            <a:off x="8883701" y="4315968"/>
            <a:ext cx="2485034" cy="777240"/>
          </a:xfrm>
          <a:prstGeom prst="rect">
            <a:avLst/>
          </a:prstGeom>
          <a:noFill/>
          <a:ln/>
        </p:spPr>
        <p:txBody>
          <a:bodyPr wrap="square" lIns="0" tIns="0" rIns="0" bIns="0" rtlCol="0" anchor="t"/>
          <a:lstStyle/>
          <a:p>
            <a:pPr indent="0" marL="0">
              <a:lnSpc>
                <a:spcPct val="105000"/>
              </a:lnSpc>
              <a:buNone/>
            </a:pPr>
            <a:r>
              <a:rPr lang="en-GB" sz="1600" b="1" dirty="0">
                <a:solidFill>
                  <a:srgbClr val="191919"/>
                </a:solidFill>
                <a:latin typeface="Plus Jakarta Sans" pitchFamily="34" charset="0"/>
                <a:ea typeface="Plus Jakarta Sans" pitchFamily="34" charset="-122"/>
                <a:cs typeface="Plus Jakarta Sans" pitchFamily="34" charset="-120"/>
              </a:rPr>
              <a:t>Everyone else seems to build amazing things.</a:t>
            </a:r>
            <a:endParaRPr lang="en-GB" sz="1600" dirty="0"/>
          </a:p>
        </p:txBody>
      </p:sp>
      <p:pic>
        <p:nvPicPr>
          <p:cNvPr id="38" name="Guide thumbnail 59" descr="Illustration for the guide The Weekend Trip That Came With Its Own App">    </p:cNvPr>
          <p:cNvPicPr>
            <a:picLocks noChangeAspect="1"/>
          </p:cNvPicPr>
          <p:nvPr/>
        </p:nvPicPr>
        <p:blipFill>
          <a:blip r:embed="rId6"/>
          <a:stretch>
            <a:fillRect/>
          </a:stretch>
        </p:blipFill>
        <p:spPr>
          <a:xfrm>
            <a:off x="8353349" y="5157216"/>
            <a:ext cx="420624" cy="420624"/>
          </a:xfrm>
          <a:prstGeom prst="roundRect">
            <a:avLst>
              <a:gd name="adj" fmla="val 17391"/>
            </a:avLst>
          </a:prstGeom>
        </p:spPr>
      </p:pic>
      <p:sp>
        <p:nvSpPr>
          <p:cNvPr id="39" name="Door guide 60"/>
          <p:cNvSpPr txBox="1"/>
          <p:nvPr/>
        </p:nvSpPr>
        <p:spPr>
          <a:xfrm>
            <a:off x="8883701" y="5120640"/>
            <a:ext cx="2448458" cy="512064"/>
          </a:xfrm>
          <a:prstGeom prst="rect">
            <a:avLst/>
          </a:prstGeom>
          <a:noFill/>
          <a:ln/>
        </p:spPr>
        <p:txBody>
          <a:bodyPr wrap="square" lIns="0" tIns="0" rIns="0" bIns="0" rtlCol="0" anchor="ctr"/>
          <a:lstStyle/>
          <a:p>
            <a:pPr indent="0" marL="0">
              <a:buNone/>
            </a:pPr>
            <a:r>
              <a:rPr lang="en-GB" sz="1200" dirty="0">
                <a:solidFill>
                  <a:srgbClr val="6B6B6B"/>
                </a:solidFill>
                <a:latin typeface="Inter" pitchFamily="34" charset="0"/>
                <a:ea typeface="Inter" pitchFamily="34" charset="-122"/>
                <a:cs typeface="Inter" pitchFamily="34" charset="-120"/>
              </a:rPr>
              <a:t>Guide: </a:t>
            </a:r>
            <a:pPr indent="0" marL="0">
              <a:buNone/>
            </a:pPr>
            <a:r>
              <a:rPr lang="en-GB" sz="1200" b="1" dirty="0">
                <a:solidFill>
                  <a:srgbClr val="4338CA"/>
                </a:solidFill>
                <a:latin typeface="Inter" pitchFamily="34" charset="0"/>
                <a:ea typeface="Inter" pitchFamily="34" charset="-122"/>
                <a:cs typeface="Inter" pitchFamily="34" charset="-120"/>
              </a:rPr>
              <a:t>The Weekend Trip That Came With Its Own App</a:t>
            </a:r>
            <a:endParaRPr lang="en-GB" sz="1200" dirty="0"/>
          </a:p>
        </p:txBody>
      </p:sp>
      <p:sp>
        <p:nvSpPr>
          <p:cNvPr id="40" name="Caption 61"/>
          <p:cNvSpPr txBox="1"/>
          <p:nvPr/>
        </p:nvSpPr>
        <p:spPr>
          <a:xfrm>
            <a:off x="640080" y="5989320"/>
            <a:ext cx="10911535" cy="274320"/>
          </a:xfrm>
          <a:prstGeom prst="rect">
            <a:avLst/>
          </a:prstGeom>
          <a:noFill/>
          <a:ln/>
        </p:spPr>
        <p:txBody>
          <a:bodyPr wrap="square" lIns="0" tIns="0" rIns="0" bIns="0" rtlCol="0" anchor="t"/>
          <a:lstStyle/>
          <a:p>
            <a:pPr indent="0" marL="0">
              <a:buNone/>
            </a:pPr>
            <a:r>
              <a:rPr lang="en-GB" sz="1200" dirty="0">
                <a:solidFill>
                  <a:srgbClr val="6B6B6B"/>
                </a:solidFill>
                <a:latin typeface="Inter" pitchFamily="34" charset="0"/>
                <a:ea typeface="Inter" pitchFamily="34" charset="-122"/>
                <a:cs typeface="Inter" pitchFamily="34" charset="-120"/>
              </a:rPr>
              <a:t>Each line opens the guide I’d hand you first. They’re the doors on the homepage.</a:t>
            </a:r>
            <a:endParaRPr lang="en-GB" sz="120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3</a:t>
            </a:fld>
            <a:endParaRPr lang="en-GB"/>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Kicker 62"/>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THE ONE IDEA</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Your AI is a brilliant new hire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on day one</a:t>
            </a:r>
            <a:endParaRPr lang="en-GB" sz="3600" dirty="0"/>
          </a:p>
        </p:txBody>
      </p:sp>
      <p:pic>
        <p:nvPicPr>
          <p:cNvPr id="4" name="New hire illustration 63" descr="A glowing figure made of knowledge stands beside a person at a desk covered in company notes.">    </p:cNvPr>
          <p:cNvPicPr>
            <a:picLocks noChangeAspect="1"/>
          </p:cNvPicPr>
          <p:nvPr/>
        </p:nvPicPr>
        <p:blipFill>
          <a:blip r:embed="rId1"/>
          <a:stretch>
            <a:fillRect/>
          </a:stretch>
        </p:blipFill>
        <p:spPr>
          <a:xfrm>
            <a:off x="640080" y="2148840"/>
            <a:ext cx="4526280" cy="2880360"/>
          </a:xfrm>
          <a:prstGeom prst="roundRect">
            <a:avLst>
              <a:gd name="adj" fmla="val 5714"/>
            </a:avLst>
          </a:prstGeom>
          <a:effectLst>
            <a:outerShdw sx="100000" sy="100000" kx="0" ky="0" algn="bl" rotWithShape="0" blurRad="279400" dist="76200" dir="5400000">
              <a:srgbClr val="1E1B4B">
                <a:alpha val="22000"/>
              </a:srgbClr>
            </a:outerShdw>
          </a:effectLst>
        </p:spPr>
      </p:pic>
      <p:sp>
        <p:nvSpPr>
          <p:cNvPr id="5" name="List card 64"/>
          <p:cNvSpPr/>
          <p:nvPr/>
        </p:nvSpPr>
        <p:spPr>
          <a:xfrm>
            <a:off x="5486400" y="2148840"/>
            <a:ext cx="2895448" cy="2880360"/>
          </a:xfrm>
          <a:prstGeom prst="roundRect">
            <a:avLst>
              <a:gd name="adj" fmla="val 5079"/>
            </a:avLst>
          </a:prstGeom>
          <a:solidFill>
            <a:srgbClr val="F0EDF7"/>
          </a:solidFill>
          <a:ln/>
        </p:spPr>
      </p:sp>
      <p:sp>
        <p:nvSpPr>
          <p:cNvPr id="6" name="List heading 65"/>
          <p:cNvSpPr txBox="1"/>
          <p:nvPr/>
        </p:nvSpPr>
        <p:spPr>
          <a:xfrm>
            <a:off x="5724144" y="2350008"/>
            <a:ext cx="2438248" cy="320040"/>
          </a:xfrm>
          <a:prstGeom prst="rect">
            <a:avLst/>
          </a:prstGeom>
          <a:noFill/>
          <a:ln/>
        </p:spPr>
        <p:txBody>
          <a:bodyPr wrap="square" lIns="0" tIns="0" rIns="0" bIns="0" rtlCol="0" anchor="t"/>
          <a:lstStyle/>
          <a:p>
            <a:pPr indent="0" marL="0">
              <a:buNone/>
            </a:pPr>
            <a:r>
              <a:rPr lang="en-GB" sz="1700" b="1" dirty="0">
                <a:solidFill>
                  <a:srgbClr val="191919"/>
                </a:solidFill>
                <a:latin typeface="Plus Jakarta Sans" pitchFamily="34" charset="0"/>
                <a:ea typeface="Plus Jakarta Sans" pitchFamily="34" charset="-122"/>
                <a:cs typeface="Plus Jakarta Sans" pitchFamily="34" charset="-120"/>
              </a:rPr>
              <a:t>What it knows</a:t>
            </a:r>
            <a:endParaRPr lang="en-GB" sz="1700" dirty="0"/>
          </a:p>
        </p:txBody>
      </p:sp>
      <p:sp>
        <p:nvSpPr>
          <p:cNvPr id="7" name="Icon circle 66"/>
          <p:cNvSpPr/>
          <p:nvPr/>
        </p:nvSpPr>
        <p:spPr>
          <a:xfrm>
            <a:off x="5724144" y="2852928"/>
            <a:ext cx="274320" cy="274320"/>
          </a:xfrm>
          <a:prstGeom prst="ellipse">
            <a:avLst/>
          </a:prstGeom>
          <a:solidFill>
            <a:srgbClr val="4F46E5"/>
          </a:solidFill>
          <a:ln/>
        </p:spPr>
      </p:sp>
      <p:pic>
        <p:nvPicPr>
          <p:cNvPr id="8" name="Icon check 67" descr="preencoded.png">    </p:cNvPr>
          <p:cNvPicPr>
            <a:picLocks noChangeAspect="1"/>
          </p:cNvPicPr>
          <p:nvPr/>
        </p:nvPicPr>
        <p:blipFill>
          <a:blip r:embed="rId2"/>
          <a:stretch>
            <a:fillRect/>
          </a:stretch>
        </p:blipFill>
        <p:spPr>
          <a:xfrm>
            <a:off x="5781751" y="2910535"/>
            <a:ext cx="159106" cy="159106"/>
          </a:xfrm>
          <a:prstGeom prst="rect">
            <a:avLst/>
          </a:prstGeom>
        </p:spPr>
      </p:pic>
      <p:sp>
        <p:nvSpPr>
          <p:cNvPr id="9" name="List item 68"/>
          <p:cNvSpPr txBox="1"/>
          <p:nvPr/>
        </p:nvSpPr>
        <p:spPr>
          <a:xfrm>
            <a:off x="6108192" y="2825496"/>
            <a:ext cx="2109064" cy="512064"/>
          </a:xfrm>
          <a:prstGeom prst="rect">
            <a:avLst/>
          </a:prstGeom>
          <a:noFill/>
          <a:ln/>
        </p:spPr>
        <p:txBody>
          <a:bodyPr wrap="square" lIns="0" tIns="0" rIns="0" bIns="0" rtlCol="0" anchor="t"/>
          <a:lstStyle/>
          <a:p>
            <a:pPr indent="0" marL="0">
              <a:lnSpc>
                <a:spcPct val="102000"/>
              </a:lnSpc>
              <a:buNone/>
            </a:pPr>
            <a:r>
              <a:rPr lang="en-GB" sz="1400" dirty="0">
                <a:solidFill>
                  <a:srgbClr val="4A4A4A"/>
                </a:solidFill>
                <a:latin typeface="Inter" pitchFamily="34" charset="0"/>
                <a:ea typeface="Inter" pitchFamily="34" charset="-122"/>
                <a:cs typeface="Inter" pitchFamily="34" charset="-120"/>
              </a:rPr>
              <a:t>More than anyone you’ve ever met</a:t>
            </a:r>
            <a:endParaRPr lang="en-GB" sz="1400" dirty="0"/>
          </a:p>
        </p:txBody>
      </p:sp>
      <p:sp>
        <p:nvSpPr>
          <p:cNvPr id="10" name="Icon circle 69"/>
          <p:cNvSpPr/>
          <p:nvPr/>
        </p:nvSpPr>
        <p:spPr>
          <a:xfrm>
            <a:off x="5724144" y="3401568"/>
            <a:ext cx="274320" cy="274320"/>
          </a:xfrm>
          <a:prstGeom prst="ellipse">
            <a:avLst/>
          </a:prstGeom>
          <a:solidFill>
            <a:srgbClr val="4F46E5"/>
          </a:solidFill>
          <a:ln/>
        </p:spPr>
      </p:sp>
      <p:pic>
        <p:nvPicPr>
          <p:cNvPr id="11" name="Icon check 70" descr="preencoded.png">    </p:cNvPr>
          <p:cNvPicPr>
            <a:picLocks noChangeAspect="1"/>
          </p:cNvPicPr>
          <p:nvPr/>
        </p:nvPicPr>
        <p:blipFill>
          <a:blip r:embed="rId3"/>
          <a:stretch>
            <a:fillRect/>
          </a:stretch>
        </p:blipFill>
        <p:spPr>
          <a:xfrm>
            <a:off x="5781751" y="3459175"/>
            <a:ext cx="159106" cy="159106"/>
          </a:xfrm>
          <a:prstGeom prst="rect">
            <a:avLst/>
          </a:prstGeom>
        </p:spPr>
      </p:pic>
      <p:sp>
        <p:nvSpPr>
          <p:cNvPr id="12" name="List item 71"/>
          <p:cNvSpPr txBox="1"/>
          <p:nvPr/>
        </p:nvSpPr>
        <p:spPr>
          <a:xfrm>
            <a:off x="6108192" y="3374136"/>
            <a:ext cx="2109064" cy="512064"/>
          </a:xfrm>
          <a:prstGeom prst="rect">
            <a:avLst/>
          </a:prstGeom>
          <a:noFill/>
          <a:ln/>
        </p:spPr>
        <p:txBody>
          <a:bodyPr wrap="square" lIns="0" tIns="0" rIns="0" bIns="0" rtlCol="0" anchor="t"/>
          <a:lstStyle/>
          <a:p>
            <a:pPr indent="0" marL="0">
              <a:lnSpc>
                <a:spcPct val="102000"/>
              </a:lnSpc>
              <a:buNone/>
            </a:pPr>
            <a:r>
              <a:rPr lang="en-GB" sz="1400" dirty="0">
                <a:solidFill>
                  <a:srgbClr val="4A4A4A"/>
                </a:solidFill>
                <a:latin typeface="Inter" pitchFamily="34" charset="0"/>
                <a:ea typeface="Inter" pitchFamily="34" charset="-122"/>
                <a:cs typeface="Inter" pitchFamily="34" charset="-120"/>
              </a:rPr>
              <a:t>Python, Portuguese and project plans</a:t>
            </a:r>
            <a:endParaRPr lang="en-GB" sz="1400" dirty="0"/>
          </a:p>
        </p:txBody>
      </p:sp>
      <p:sp>
        <p:nvSpPr>
          <p:cNvPr id="13" name="Icon circle 72"/>
          <p:cNvSpPr/>
          <p:nvPr/>
        </p:nvSpPr>
        <p:spPr>
          <a:xfrm>
            <a:off x="5724144" y="3950208"/>
            <a:ext cx="274320" cy="274320"/>
          </a:xfrm>
          <a:prstGeom prst="ellipse">
            <a:avLst/>
          </a:prstGeom>
          <a:solidFill>
            <a:srgbClr val="4F46E5"/>
          </a:solidFill>
          <a:ln/>
        </p:spPr>
      </p:sp>
      <p:pic>
        <p:nvPicPr>
          <p:cNvPr id="14" name="Icon check 73" descr="preencoded.png">    </p:cNvPr>
          <p:cNvPicPr>
            <a:picLocks noChangeAspect="1"/>
          </p:cNvPicPr>
          <p:nvPr/>
        </p:nvPicPr>
        <p:blipFill>
          <a:blip r:embed="rId4"/>
          <a:stretch>
            <a:fillRect/>
          </a:stretch>
        </p:blipFill>
        <p:spPr>
          <a:xfrm>
            <a:off x="5781751" y="4007815"/>
            <a:ext cx="159106" cy="159106"/>
          </a:xfrm>
          <a:prstGeom prst="rect">
            <a:avLst/>
          </a:prstGeom>
        </p:spPr>
      </p:pic>
      <p:sp>
        <p:nvSpPr>
          <p:cNvPr id="15" name="List item 74"/>
          <p:cNvSpPr txBox="1"/>
          <p:nvPr/>
        </p:nvSpPr>
        <p:spPr>
          <a:xfrm>
            <a:off x="6108192" y="3922776"/>
            <a:ext cx="2109064" cy="512064"/>
          </a:xfrm>
          <a:prstGeom prst="rect">
            <a:avLst/>
          </a:prstGeom>
          <a:noFill/>
          <a:ln/>
        </p:spPr>
        <p:txBody>
          <a:bodyPr wrap="square" lIns="0" tIns="0" rIns="0" bIns="0" rtlCol="0" anchor="t"/>
          <a:lstStyle/>
          <a:p>
            <a:pPr indent="0" marL="0">
              <a:lnSpc>
                <a:spcPct val="102000"/>
              </a:lnSpc>
              <a:buNone/>
            </a:pPr>
            <a:r>
              <a:rPr lang="en-GB" sz="1400" dirty="0">
                <a:solidFill>
                  <a:srgbClr val="4A4A4A"/>
                </a:solidFill>
                <a:latin typeface="Inter" pitchFamily="34" charset="0"/>
                <a:ea typeface="Inter" pitchFamily="34" charset="-122"/>
                <a:cs typeface="Inter" pitchFamily="34" charset="-120"/>
              </a:rPr>
              <a:t>Sonnets, formulas, polite ways to say no</a:t>
            </a:r>
            <a:endParaRPr lang="en-GB" sz="1400" dirty="0"/>
          </a:p>
        </p:txBody>
      </p:sp>
      <p:sp>
        <p:nvSpPr>
          <p:cNvPr id="16" name="Icon circle 75"/>
          <p:cNvSpPr/>
          <p:nvPr/>
        </p:nvSpPr>
        <p:spPr>
          <a:xfrm>
            <a:off x="5724144" y="4498848"/>
            <a:ext cx="274320" cy="274320"/>
          </a:xfrm>
          <a:prstGeom prst="ellipse">
            <a:avLst/>
          </a:prstGeom>
          <a:solidFill>
            <a:srgbClr val="4F46E5"/>
          </a:solidFill>
          <a:ln/>
        </p:spPr>
      </p:sp>
      <p:pic>
        <p:nvPicPr>
          <p:cNvPr id="17" name="Icon check 76" descr="preencoded.png">    </p:cNvPr>
          <p:cNvPicPr>
            <a:picLocks noChangeAspect="1"/>
          </p:cNvPicPr>
          <p:nvPr/>
        </p:nvPicPr>
        <p:blipFill>
          <a:blip r:embed="rId5"/>
          <a:stretch>
            <a:fillRect/>
          </a:stretch>
        </p:blipFill>
        <p:spPr>
          <a:xfrm>
            <a:off x="5781751" y="4556455"/>
            <a:ext cx="159106" cy="159106"/>
          </a:xfrm>
          <a:prstGeom prst="rect">
            <a:avLst/>
          </a:prstGeom>
        </p:spPr>
      </p:pic>
      <p:sp>
        <p:nvSpPr>
          <p:cNvPr id="18" name="List item 77"/>
          <p:cNvSpPr txBox="1"/>
          <p:nvPr/>
        </p:nvSpPr>
        <p:spPr>
          <a:xfrm>
            <a:off x="6108192" y="4471416"/>
            <a:ext cx="2109064" cy="512064"/>
          </a:xfrm>
          <a:prstGeom prst="rect">
            <a:avLst/>
          </a:prstGeom>
          <a:noFill/>
          <a:ln/>
        </p:spPr>
        <p:txBody>
          <a:bodyPr wrap="square" lIns="0" tIns="0" rIns="0" bIns="0" rtlCol="0" anchor="t"/>
          <a:lstStyle/>
          <a:p>
            <a:pPr indent="0" marL="0">
              <a:lnSpc>
                <a:spcPct val="102000"/>
              </a:lnSpc>
              <a:buNone/>
            </a:pPr>
            <a:r>
              <a:rPr lang="en-GB" sz="1400" dirty="0">
                <a:solidFill>
                  <a:srgbClr val="4A4A4A"/>
                </a:solidFill>
                <a:latin typeface="Inter" pitchFamily="34" charset="0"/>
                <a:ea typeface="Inter" pitchFamily="34" charset="-122"/>
                <a:cs typeface="Inter" pitchFamily="34" charset="-120"/>
              </a:rPr>
              <a:t>Works at 3 a.m. without a sigh</a:t>
            </a:r>
            <a:endParaRPr lang="en-GB" sz="1400" dirty="0"/>
          </a:p>
        </p:txBody>
      </p:sp>
      <p:sp>
        <p:nvSpPr>
          <p:cNvPr id="19" name="List card 78"/>
          <p:cNvSpPr/>
          <p:nvPr/>
        </p:nvSpPr>
        <p:spPr>
          <a:xfrm>
            <a:off x="8656168" y="2148840"/>
            <a:ext cx="2895448" cy="2880360"/>
          </a:xfrm>
          <a:prstGeom prst="roundRect">
            <a:avLst>
              <a:gd name="adj" fmla="val 5079"/>
            </a:avLst>
          </a:prstGeom>
          <a:solidFill>
            <a:srgbClr val="FFF7ED"/>
          </a:solidFill>
          <a:ln/>
        </p:spPr>
      </p:sp>
      <p:sp>
        <p:nvSpPr>
          <p:cNvPr id="20" name="List heading 79"/>
          <p:cNvSpPr txBox="1"/>
          <p:nvPr/>
        </p:nvSpPr>
        <p:spPr>
          <a:xfrm>
            <a:off x="8893912" y="2350008"/>
            <a:ext cx="2438248" cy="320040"/>
          </a:xfrm>
          <a:prstGeom prst="rect">
            <a:avLst/>
          </a:prstGeom>
          <a:noFill/>
          <a:ln/>
        </p:spPr>
        <p:txBody>
          <a:bodyPr wrap="square" lIns="0" tIns="0" rIns="0" bIns="0" rtlCol="0" anchor="t"/>
          <a:lstStyle/>
          <a:p>
            <a:pPr indent="0" marL="0">
              <a:buNone/>
            </a:pPr>
            <a:r>
              <a:rPr lang="en-GB" sz="1700" b="1" dirty="0">
                <a:solidFill>
                  <a:srgbClr val="191919"/>
                </a:solidFill>
                <a:latin typeface="Plus Jakarta Sans" pitchFamily="34" charset="0"/>
                <a:ea typeface="Plus Jakarta Sans" pitchFamily="34" charset="-122"/>
                <a:cs typeface="Plus Jakarta Sans" pitchFamily="34" charset="-120"/>
              </a:rPr>
              <a:t>What it doesn’t</a:t>
            </a:r>
            <a:endParaRPr lang="en-GB" sz="1700" dirty="0"/>
          </a:p>
        </p:txBody>
      </p:sp>
      <p:sp>
        <p:nvSpPr>
          <p:cNvPr id="21" name="Icon circle 80"/>
          <p:cNvSpPr/>
          <p:nvPr/>
        </p:nvSpPr>
        <p:spPr>
          <a:xfrm>
            <a:off x="8893912" y="2852928"/>
            <a:ext cx="274320" cy="274320"/>
          </a:xfrm>
          <a:prstGeom prst="ellipse">
            <a:avLst/>
          </a:prstGeom>
          <a:solidFill>
            <a:srgbClr val="F97316"/>
          </a:solidFill>
          <a:ln/>
        </p:spPr>
      </p:sp>
      <p:pic>
        <p:nvPicPr>
          <p:cNvPr id="22" name="Icon circle-help 81" descr="preencoded.png">    </p:cNvPr>
          <p:cNvPicPr>
            <a:picLocks noChangeAspect="1"/>
          </p:cNvPicPr>
          <p:nvPr/>
        </p:nvPicPr>
        <p:blipFill>
          <a:blip r:embed="rId6"/>
          <a:stretch>
            <a:fillRect/>
          </a:stretch>
        </p:blipFill>
        <p:spPr>
          <a:xfrm>
            <a:off x="8951519" y="2910535"/>
            <a:ext cx="159106" cy="159106"/>
          </a:xfrm>
          <a:prstGeom prst="rect">
            <a:avLst/>
          </a:prstGeom>
        </p:spPr>
      </p:pic>
      <p:sp>
        <p:nvSpPr>
          <p:cNvPr id="23" name="List item 82"/>
          <p:cNvSpPr txBox="1"/>
          <p:nvPr/>
        </p:nvSpPr>
        <p:spPr>
          <a:xfrm>
            <a:off x="9277960" y="2825496"/>
            <a:ext cx="2109064" cy="512064"/>
          </a:xfrm>
          <a:prstGeom prst="rect">
            <a:avLst/>
          </a:prstGeom>
          <a:noFill/>
          <a:ln/>
        </p:spPr>
        <p:txBody>
          <a:bodyPr wrap="square" lIns="0" tIns="0" rIns="0" bIns="0" rtlCol="0" anchor="t"/>
          <a:lstStyle/>
          <a:p>
            <a:pPr indent="0" marL="0">
              <a:lnSpc>
                <a:spcPct val="102000"/>
              </a:lnSpc>
              <a:buNone/>
            </a:pPr>
            <a:r>
              <a:rPr lang="en-GB" sz="1400" dirty="0">
                <a:solidFill>
                  <a:srgbClr val="4A4A4A"/>
                </a:solidFill>
                <a:latin typeface="Inter" pitchFamily="34" charset="0"/>
                <a:ea typeface="Inter" pitchFamily="34" charset="-122"/>
                <a:cs typeface="Inter" pitchFamily="34" charset="-120"/>
              </a:rPr>
              <a:t>Your customers</a:t>
            </a:r>
            <a:endParaRPr lang="en-GB" sz="1400" dirty="0"/>
          </a:p>
        </p:txBody>
      </p:sp>
      <p:sp>
        <p:nvSpPr>
          <p:cNvPr id="24" name="Icon circle 83"/>
          <p:cNvSpPr/>
          <p:nvPr/>
        </p:nvSpPr>
        <p:spPr>
          <a:xfrm>
            <a:off x="8893912" y="3401568"/>
            <a:ext cx="274320" cy="274320"/>
          </a:xfrm>
          <a:prstGeom prst="ellipse">
            <a:avLst/>
          </a:prstGeom>
          <a:solidFill>
            <a:srgbClr val="F97316"/>
          </a:solidFill>
          <a:ln/>
        </p:spPr>
      </p:sp>
      <p:pic>
        <p:nvPicPr>
          <p:cNvPr id="25" name="Icon circle-help 84" descr="preencoded.png">    </p:cNvPr>
          <p:cNvPicPr>
            <a:picLocks noChangeAspect="1"/>
          </p:cNvPicPr>
          <p:nvPr/>
        </p:nvPicPr>
        <p:blipFill>
          <a:blip r:embed="rId7"/>
          <a:stretch>
            <a:fillRect/>
          </a:stretch>
        </p:blipFill>
        <p:spPr>
          <a:xfrm>
            <a:off x="8951519" y="3459175"/>
            <a:ext cx="159106" cy="159106"/>
          </a:xfrm>
          <a:prstGeom prst="rect">
            <a:avLst/>
          </a:prstGeom>
        </p:spPr>
      </p:pic>
      <p:sp>
        <p:nvSpPr>
          <p:cNvPr id="26" name="List item 85"/>
          <p:cNvSpPr txBox="1"/>
          <p:nvPr/>
        </p:nvSpPr>
        <p:spPr>
          <a:xfrm>
            <a:off x="9277960" y="3374136"/>
            <a:ext cx="2109064" cy="512064"/>
          </a:xfrm>
          <a:prstGeom prst="rect">
            <a:avLst/>
          </a:prstGeom>
          <a:noFill/>
          <a:ln/>
        </p:spPr>
        <p:txBody>
          <a:bodyPr wrap="square" lIns="0" tIns="0" rIns="0" bIns="0" rtlCol="0" anchor="t"/>
          <a:lstStyle/>
          <a:p>
            <a:pPr indent="0" marL="0">
              <a:lnSpc>
                <a:spcPct val="102000"/>
              </a:lnSpc>
              <a:buNone/>
            </a:pPr>
            <a:r>
              <a:rPr lang="en-GB" sz="1400" dirty="0">
                <a:solidFill>
                  <a:srgbClr val="4A4A4A"/>
                </a:solidFill>
                <a:latin typeface="Inter" pitchFamily="34" charset="0"/>
                <a:ea typeface="Inter" pitchFamily="34" charset="-122"/>
                <a:cs typeface="Inter" pitchFamily="34" charset="-120"/>
              </a:rPr>
              <a:t>Your team’s acronyms</a:t>
            </a:r>
            <a:endParaRPr lang="en-GB" sz="1400" dirty="0"/>
          </a:p>
        </p:txBody>
      </p:sp>
      <p:sp>
        <p:nvSpPr>
          <p:cNvPr id="27" name="Icon circle 86"/>
          <p:cNvSpPr/>
          <p:nvPr/>
        </p:nvSpPr>
        <p:spPr>
          <a:xfrm>
            <a:off x="8893912" y="3950208"/>
            <a:ext cx="274320" cy="274320"/>
          </a:xfrm>
          <a:prstGeom prst="ellipse">
            <a:avLst/>
          </a:prstGeom>
          <a:solidFill>
            <a:srgbClr val="F97316"/>
          </a:solidFill>
          <a:ln/>
        </p:spPr>
      </p:sp>
      <p:pic>
        <p:nvPicPr>
          <p:cNvPr id="28" name="Icon circle-help 87" descr="preencoded.png">    </p:cNvPr>
          <p:cNvPicPr>
            <a:picLocks noChangeAspect="1"/>
          </p:cNvPicPr>
          <p:nvPr/>
        </p:nvPicPr>
        <p:blipFill>
          <a:blip r:embed="rId8"/>
          <a:stretch>
            <a:fillRect/>
          </a:stretch>
        </p:blipFill>
        <p:spPr>
          <a:xfrm>
            <a:off x="8951519" y="4007815"/>
            <a:ext cx="159106" cy="159106"/>
          </a:xfrm>
          <a:prstGeom prst="rect">
            <a:avLst/>
          </a:prstGeom>
        </p:spPr>
      </p:pic>
      <p:sp>
        <p:nvSpPr>
          <p:cNvPr id="29" name="List item 88"/>
          <p:cNvSpPr txBox="1"/>
          <p:nvPr/>
        </p:nvSpPr>
        <p:spPr>
          <a:xfrm>
            <a:off x="9277960" y="3922776"/>
            <a:ext cx="2109064" cy="512064"/>
          </a:xfrm>
          <a:prstGeom prst="rect">
            <a:avLst/>
          </a:prstGeom>
          <a:noFill/>
          <a:ln/>
        </p:spPr>
        <p:txBody>
          <a:bodyPr wrap="square" lIns="0" tIns="0" rIns="0" bIns="0" rtlCol="0" anchor="t"/>
          <a:lstStyle/>
          <a:p>
            <a:pPr indent="0" marL="0">
              <a:lnSpc>
                <a:spcPct val="102000"/>
              </a:lnSpc>
              <a:buNone/>
            </a:pPr>
            <a:r>
              <a:rPr lang="en-GB" sz="1400" dirty="0">
                <a:solidFill>
                  <a:srgbClr val="4A4A4A"/>
                </a:solidFill>
                <a:latin typeface="Inter" pitchFamily="34" charset="0"/>
                <a:ea typeface="Inter" pitchFamily="34" charset="-122"/>
                <a:cs typeface="Inter" pitchFamily="34" charset="-120"/>
              </a:rPr>
              <a:t>Why last year’s project quietly died</a:t>
            </a:r>
            <a:endParaRPr lang="en-GB" sz="1400" dirty="0"/>
          </a:p>
        </p:txBody>
      </p:sp>
      <p:sp>
        <p:nvSpPr>
          <p:cNvPr id="30" name="Icon circle 89"/>
          <p:cNvSpPr/>
          <p:nvPr/>
        </p:nvSpPr>
        <p:spPr>
          <a:xfrm>
            <a:off x="8893912" y="4498848"/>
            <a:ext cx="274320" cy="274320"/>
          </a:xfrm>
          <a:prstGeom prst="ellipse">
            <a:avLst/>
          </a:prstGeom>
          <a:solidFill>
            <a:srgbClr val="F97316"/>
          </a:solidFill>
          <a:ln/>
        </p:spPr>
      </p:sp>
      <p:pic>
        <p:nvPicPr>
          <p:cNvPr id="31" name="Icon circle-help 90" descr="preencoded.png">    </p:cNvPr>
          <p:cNvPicPr>
            <a:picLocks noChangeAspect="1"/>
          </p:cNvPicPr>
          <p:nvPr/>
        </p:nvPicPr>
        <p:blipFill>
          <a:blip r:embed="rId9"/>
          <a:stretch>
            <a:fillRect/>
          </a:stretch>
        </p:blipFill>
        <p:spPr>
          <a:xfrm>
            <a:off x="8951519" y="4556455"/>
            <a:ext cx="159106" cy="159106"/>
          </a:xfrm>
          <a:prstGeom prst="rect">
            <a:avLst/>
          </a:prstGeom>
        </p:spPr>
      </p:pic>
      <p:sp>
        <p:nvSpPr>
          <p:cNvPr id="32" name="List item 91"/>
          <p:cNvSpPr txBox="1"/>
          <p:nvPr/>
        </p:nvSpPr>
        <p:spPr>
          <a:xfrm>
            <a:off x="9277960" y="4471416"/>
            <a:ext cx="2109064" cy="512064"/>
          </a:xfrm>
          <a:prstGeom prst="rect">
            <a:avLst/>
          </a:prstGeom>
          <a:noFill/>
          <a:ln/>
        </p:spPr>
        <p:txBody>
          <a:bodyPr wrap="square" lIns="0" tIns="0" rIns="0" bIns="0" rtlCol="0" anchor="t"/>
          <a:lstStyle/>
          <a:p>
            <a:pPr indent="0" marL="0">
              <a:lnSpc>
                <a:spcPct val="102000"/>
              </a:lnSpc>
              <a:buNone/>
            </a:pPr>
            <a:r>
              <a:rPr lang="en-GB" sz="1400" dirty="0">
                <a:solidFill>
                  <a:srgbClr val="4A4A4A"/>
                </a:solidFill>
                <a:latin typeface="Inter" pitchFamily="34" charset="0"/>
                <a:ea typeface="Inter" pitchFamily="34" charset="-122"/>
                <a:cs typeface="Inter" pitchFamily="34" charset="-120"/>
              </a:rPr>
              <a:t>That “the usual” means the Thursday report</a:t>
            </a:r>
            <a:endParaRPr lang="en-GB" sz="1400" dirty="0"/>
          </a:p>
        </p:txBody>
      </p:sp>
      <p:sp>
        <p:nvSpPr>
          <p:cNvPr id="33" name="Callout 92"/>
          <p:cNvSpPr/>
          <p:nvPr/>
        </p:nvSpPr>
        <p:spPr>
          <a:xfrm>
            <a:off x="640080" y="5303520"/>
            <a:ext cx="10911535" cy="896112"/>
          </a:xfrm>
          <a:prstGeom prst="roundRect">
            <a:avLst>
              <a:gd name="adj" fmla="val 16327"/>
            </a:avLst>
          </a:prstGeom>
          <a:solidFill>
            <a:srgbClr val="FFFFFF"/>
          </a:solidFill>
          <a:ln/>
          <a:effectLst>
            <a:outerShdw sx="100000" sy="100000" kx="0" ky="0" algn="bl" rotWithShape="0" blurRad="177800" dist="38100" dir="5400000">
              <a:srgbClr val="1E1B4B">
                <a:alpha val="10000"/>
              </a:srgbClr>
            </a:outerShdw>
          </a:effectLst>
        </p:spPr>
      </p:sp>
      <p:sp>
        <p:nvSpPr>
          <p:cNvPr id="34" name="Icon circle 93"/>
          <p:cNvSpPr/>
          <p:nvPr/>
        </p:nvSpPr>
        <p:spPr>
          <a:xfrm>
            <a:off x="896112" y="5532120"/>
            <a:ext cx="438912" cy="438912"/>
          </a:xfrm>
          <a:prstGeom prst="ellipse">
            <a:avLst/>
          </a:prstGeom>
          <a:solidFill>
            <a:srgbClr val="FFEDD5"/>
          </a:solidFill>
          <a:ln/>
        </p:spPr>
      </p:sp>
      <p:pic>
        <p:nvPicPr>
          <p:cNvPr id="35" name="Icon lightbulb 94" descr="preencoded.png">    </p:cNvPr>
          <p:cNvPicPr>
            <a:picLocks noChangeAspect="1"/>
          </p:cNvPicPr>
          <p:nvPr/>
        </p:nvPicPr>
        <p:blipFill>
          <a:blip r:embed="rId10"/>
          <a:stretch>
            <a:fillRect/>
          </a:stretch>
        </p:blipFill>
        <p:spPr>
          <a:xfrm>
            <a:off x="994867" y="5630875"/>
            <a:ext cx="241402" cy="241402"/>
          </a:xfrm>
          <a:prstGeom prst="rect">
            <a:avLst/>
          </a:prstGeom>
        </p:spPr>
      </p:pic>
      <p:sp>
        <p:nvSpPr>
          <p:cNvPr id="36" name="Callout text 95"/>
          <p:cNvSpPr txBox="1"/>
          <p:nvPr/>
        </p:nvSpPr>
        <p:spPr>
          <a:xfrm>
            <a:off x="1508760" y="5413248"/>
            <a:ext cx="9814255" cy="694944"/>
          </a:xfrm>
          <a:prstGeom prst="rect">
            <a:avLst/>
          </a:prstGeom>
          <a:noFill/>
          <a:ln/>
        </p:spPr>
        <p:txBody>
          <a:bodyPr wrap="square" lIns="0" tIns="0" rIns="0" bIns="0" rtlCol="0" anchor="ctr"/>
          <a:lstStyle/>
          <a:p>
            <a:pPr indent="0" marL="0">
              <a:lnSpc>
                <a:spcPct val="115000"/>
              </a:lnSpc>
              <a:buNone/>
            </a:pPr>
            <a:r>
              <a:rPr lang="en-GB" sz="1700" b="1" dirty="0">
                <a:solidFill>
                  <a:srgbClr val="191919"/>
                </a:solidFill>
                <a:latin typeface="Plus Jakarta Sans" pitchFamily="34" charset="0"/>
                <a:ea typeface="Plus Jakarta Sans" pitchFamily="34" charset="-122"/>
                <a:cs typeface="Plus Jakarta Sans" pitchFamily="34" charset="-120"/>
              </a:rPr>
              <a:t>When the answer is generic, it usually says more about the brief than about the model.</a:t>
            </a:r>
            <a:endParaRPr lang="en-GB" sz="1600" dirty="0"/>
          </a:p>
          <a:p>
            <a:pPr indent="0" marL="0">
              <a:lnSpc>
                <a:spcPct val="115000"/>
              </a:lnSpc>
              <a:buNone/>
            </a:pPr>
            <a:r>
              <a:rPr lang="en-GB" sz="1200" dirty="0">
                <a:solidFill>
                  <a:srgbClr val="6B6B6B"/>
                </a:solidFill>
                <a:latin typeface="Inter" pitchFamily="34" charset="0"/>
                <a:ea typeface="Inter" pitchFamily="34" charset="-122"/>
                <a:cs typeface="Inter" pitchFamily="34" charset="-120"/>
              </a:rPr>
              <a:t>Guide: </a:t>
            </a:r>
            <a:pPr indent="0" marL="0">
              <a:lnSpc>
                <a:spcPct val="115000"/>
              </a:lnSpc>
              <a:buNone/>
            </a:pPr>
            <a:r>
              <a:rPr lang="en-GB" sz="1200" b="1" dirty="0">
                <a:solidFill>
                  <a:srgbClr val="4338CA"/>
                </a:solidFill>
                <a:latin typeface="Inter" pitchFamily="34" charset="0"/>
                <a:ea typeface="Inter" pitchFamily="34" charset="-122"/>
                <a:cs typeface="Inter" pitchFamily="34" charset="-120"/>
              </a:rPr>
              <a:t>Your AI Has No Idea What Your Company Does</a:t>
            </a:r>
            <a:endParaRPr lang="en-GB" sz="160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4</a:t>
            </a:fld>
            <a:endParaRPr lang="en-GB"/>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Kicker 96"/>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THE SAME IDEA, IN PRACTICE</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Same AI, same question.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Different brief.</a:t>
            </a:r>
            <a:endParaRPr lang="en-GB" sz="3600" dirty="0"/>
          </a:p>
        </p:txBody>
      </p:sp>
      <p:sp>
        <p:nvSpPr>
          <p:cNvPr id="4" name="Question bubble 97"/>
          <p:cNvSpPr/>
          <p:nvPr/>
        </p:nvSpPr>
        <p:spPr>
          <a:xfrm>
            <a:off x="640080" y="2148840"/>
            <a:ext cx="10911535" cy="676656"/>
          </a:xfrm>
          <a:prstGeom prst="roundRect">
            <a:avLst>
              <a:gd name="adj" fmla="val 21622"/>
            </a:avLst>
          </a:prstGeom>
          <a:solidFill>
            <a:srgbClr val="191919"/>
          </a:solidFill>
          <a:ln/>
        </p:spPr>
      </p:sp>
      <p:pic>
        <p:nvPicPr>
          <p:cNvPr id="5" name="Icon message-circle 98" descr="preencoded.png">    </p:cNvPr>
          <p:cNvPicPr>
            <a:picLocks noChangeAspect="1"/>
          </p:cNvPicPr>
          <p:nvPr/>
        </p:nvPicPr>
        <p:blipFill>
          <a:blip r:embed="rId1"/>
          <a:stretch>
            <a:fillRect/>
          </a:stretch>
        </p:blipFill>
        <p:spPr>
          <a:xfrm>
            <a:off x="934517" y="2333549"/>
            <a:ext cx="307238" cy="307238"/>
          </a:xfrm>
          <a:prstGeom prst="rect">
            <a:avLst/>
          </a:prstGeom>
        </p:spPr>
      </p:pic>
      <p:sp>
        <p:nvSpPr>
          <p:cNvPr id="6" name="Question 99"/>
          <p:cNvSpPr txBox="1"/>
          <p:nvPr/>
        </p:nvSpPr>
        <p:spPr>
          <a:xfrm>
            <a:off x="1463040" y="2148840"/>
            <a:ext cx="9814255" cy="676656"/>
          </a:xfrm>
          <a:prstGeom prst="rect">
            <a:avLst/>
          </a:prstGeom>
          <a:noFill/>
          <a:ln/>
        </p:spPr>
        <p:txBody>
          <a:bodyPr wrap="square" lIns="0" tIns="0" rIns="0" bIns="0" rtlCol="0" anchor="ctr"/>
          <a:lstStyle/>
          <a:p>
            <a:pPr indent="0" marL="0">
              <a:buNone/>
            </a:pPr>
            <a:r>
              <a:rPr lang="en-GB" sz="1900" b="1" dirty="0">
                <a:solidFill>
                  <a:srgbClr val="FFFFFF"/>
                </a:solidFill>
                <a:latin typeface="Plus Jakarta Sans" pitchFamily="34" charset="0"/>
                <a:ea typeface="Plus Jakarta Sans" pitchFamily="34" charset="-122"/>
                <a:cs typeface="Plus Jakarta Sans" pitchFamily="34" charset="-120"/>
              </a:rPr>
              <a:t>How should I think about using AI for customer communication?</a:t>
            </a:r>
            <a:endParaRPr lang="en-GB" sz="1900" dirty="0"/>
          </a:p>
        </p:txBody>
      </p:sp>
      <p:sp>
        <p:nvSpPr>
          <p:cNvPr id="7" name="Answer card 100"/>
          <p:cNvSpPr/>
          <p:nvPr/>
        </p:nvSpPr>
        <p:spPr>
          <a:xfrm>
            <a:off x="640080" y="3063240"/>
            <a:ext cx="5295748" cy="2697480"/>
          </a:xfrm>
          <a:prstGeom prst="roundRect">
            <a:avLst>
              <a:gd name="adj" fmla="val 5424"/>
            </a:avLst>
          </a:prstGeom>
          <a:solidFill>
            <a:srgbClr val="F4F1EA"/>
          </a:solidFill>
          <a:ln/>
        </p:spPr>
      </p:sp>
      <p:sp>
        <p:nvSpPr>
          <p:cNvPr id="8" name="Card label 101"/>
          <p:cNvSpPr txBox="1"/>
          <p:nvPr/>
        </p:nvSpPr>
        <p:spPr>
          <a:xfrm>
            <a:off x="914400" y="3282696"/>
            <a:ext cx="4747108" cy="274320"/>
          </a:xfrm>
          <a:prstGeom prst="rect">
            <a:avLst/>
          </a:prstGeom>
          <a:noFill/>
          <a:ln/>
        </p:spPr>
        <p:txBody>
          <a:bodyPr wrap="square" lIns="0" tIns="0" rIns="0" bIns="0" rtlCol="0" anchor="t"/>
          <a:lstStyle/>
          <a:p>
            <a:pPr indent="0" marL="0">
              <a:buNone/>
            </a:pPr>
            <a:r>
              <a:rPr lang="en-GB" sz="1200" b="1" spc="150" kern="0" dirty="0">
                <a:solidFill>
                  <a:srgbClr val="6B6B6B"/>
                </a:solidFill>
                <a:latin typeface="Inter" pitchFamily="34" charset="0"/>
                <a:ea typeface="Inter" pitchFamily="34" charset="-122"/>
                <a:cs typeface="Inter" pitchFamily="34" charset="-120"/>
              </a:rPr>
              <a:t>Without a profile</a:t>
            </a:r>
            <a:endParaRPr lang="en-GB" sz="1200" dirty="0"/>
          </a:p>
        </p:txBody>
      </p:sp>
      <p:sp>
        <p:nvSpPr>
          <p:cNvPr id="9" name="Generic answer 102"/>
          <p:cNvSpPr txBox="1"/>
          <p:nvPr/>
        </p:nvSpPr>
        <p:spPr>
          <a:xfrm>
            <a:off x="914400" y="3657600"/>
            <a:ext cx="4747108" cy="1691640"/>
          </a:xfrm>
          <a:prstGeom prst="rect">
            <a:avLst/>
          </a:prstGeom>
          <a:noFill/>
          <a:ln/>
        </p:spPr>
        <p:txBody>
          <a:bodyPr wrap="square" lIns="0" tIns="0" rIns="0" bIns="0" rtlCol="0" anchor="t"/>
          <a:lstStyle/>
          <a:p>
            <a:pPr indent="0" marL="0">
              <a:lnSpc>
                <a:spcPct val="112000"/>
              </a:lnSpc>
              <a:buNone/>
            </a:pPr>
            <a:r>
              <a:rPr lang="en-GB" sz="1450" i="1" dirty="0">
                <a:solidFill>
                  <a:srgbClr val="4A4A4A"/>
                </a:solidFill>
                <a:latin typeface="Inter" pitchFamily="34" charset="0"/>
                <a:ea typeface="Inter" pitchFamily="34" charset="-122"/>
                <a:cs typeface="Inter" pitchFamily="34" charset="-120"/>
              </a:rPr>
              <a:t>“Artificial intelligence can significantly transform customer communication in several ways. Consider implementing AI chatbots for handling frequently asked questions, which can reduce response times and free up your team for complex issues…”</a:t>
            </a:r>
            <a:endParaRPr lang="en-GB" sz="1450" dirty="0"/>
          </a:p>
        </p:txBody>
      </p:sp>
      <p:sp>
        <p:nvSpPr>
          <p:cNvPr id="10" name="Pill 103"/>
          <p:cNvSpPr/>
          <p:nvPr/>
        </p:nvSpPr>
        <p:spPr>
          <a:xfrm>
            <a:off x="914400" y="5212080"/>
            <a:ext cx="1965960" cy="310896"/>
          </a:xfrm>
          <a:prstGeom prst="roundRect">
            <a:avLst>
              <a:gd name="adj" fmla="val 50000"/>
            </a:avLst>
          </a:prstGeom>
          <a:solidFill>
            <a:srgbClr val="FFEDD5"/>
          </a:solidFill>
          <a:ln/>
        </p:spPr>
      </p:sp>
      <p:sp>
        <p:nvSpPr>
          <p:cNvPr id="11" name="Pill label 104"/>
          <p:cNvSpPr txBox="1"/>
          <p:nvPr/>
        </p:nvSpPr>
        <p:spPr>
          <a:xfrm>
            <a:off x="914400" y="5212080"/>
            <a:ext cx="1965960" cy="310896"/>
          </a:xfrm>
          <a:prstGeom prst="rect">
            <a:avLst/>
          </a:prstGeom>
          <a:noFill/>
          <a:ln/>
        </p:spPr>
        <p:txBody>
          <a:bodyPr wrap="square" lIns="0" tIns="0" rIns="0" bIns="0" rtlCol="0" anchor="ctr"/>
          <a:lstStyle/>
          <a:p>
            <a:pPr algn="ctr" indent="0" marL="0">
              <a:buNone/>
            </a:pPr>
            <a:r>
              <a:rPr lang="en-GB" sz="1250" b="1" dirty="0">
                <a:solidFill>
                  <a:srgbClr val="EA580C"/>
                </a:solidFill>
                <a:latin typeface="Inter" pitchFamily="34" charset="0"/>
                <a:ea typeface="Inter" pitchFamily="34" charset="-122"/>
                <a:cs typeface="Inter" pitchFamily="34" charset="-120"/>
              </a:rPr>
              <a:t>Correct. Useless.</a:t>
            </a:r>
            <a:endParaRPr lang="en-GB" sz="1250" dirty="0"/>
          </a:p>
        </p:txBody>
      </p:sp>
      <p:sp>
        <p:nvSpPr>
          <p:cNvPr id="12" name="Answer card 105"/>
          <p:cNvSpPr/>
          <p:nvPr/>
        </p:nvSpPr>
        <p:spPr>
          <a:xfrm>
            <a:off x="6255868" y="3063240"/>
            <a:ext cx="5295748" cy="2697480"/>
          </a:xfrm>
          <a:prstGeom prst="roundRect">
            <a:avLst>
              <a:gd name="adj" fmla="val 5424"/>
            </a:avLst>
          </a:prstGeom>
          <a:solidFill>
            <a:srgbClr val="FFFFFF"/>
          </a:solidFill>
          <a:ln w="22225">
            <a:solidFill>
              <a:srgbClr val="6366F1"/>
            </a:solidFill>
            <a:prstDash val="solid"/>
          </a:ln>
          <a:effectLst>
            <a:outerShdw sx="100000" sy="100000" kx="0" ky="0" algn="bl" rotWithShape="0" blurRad="177800" dist="38100" dir="5400000">
              <a:srgbClr val="1E1B4B">
                <a:alpha val="10000"/>
              </a:srgbClr>
            </a:outerShdw>
          </a:effectLst>
        </p:spPr>
      </p:sp>
      <p:sp>
        <p:nvSpPr>
          <p:cNvPr id="13" name="Card label 106"/>
          <p:cNvSpPr txBox="1"/>
          <p:nvPr/>
        </p:nvSpPr>
        <p:spPr>
          <a:xfrm>
            <a:off x="6530188" y="3282696"/>
            <a:ext cx="2377440" cy="274320"/>
          </a:xfrm>
          <a:prstGeom prst="rect">
            <a:avLst/>
          </a:prstGeom>
          <a:noFill/>
          <a:ln/>
        </p:spPr>
        <p:txBody>
          <a:bodyPr wrap="square" lIns="0" tIns="0" rIns="0" bIns="0" rtlCol="0" anchor="t"/>
          <a:lstStyle/>
          <a:p>
            <a:pPr indent="0" marL="0">
              <a:buNone/>
            </a:pPr>
            <a:r>
              <a:rPr lang="en-GB" sz="1200" b="1" spc="150" kern="0" dirty="0">
                <a:solidFill>
                  <a:srgbClr val="4338CA"/>
                </a:solidFill>
                <a:latin typeface="Inter" pitchFamily="34" charset="0"/>
                <a:ea typeface="Inter" pitchFamily="34" charset="-122"/>
                <a:cs typeface="Inter" pitchFamily="34" charset="-120"/>
              </a:rPr>
              <a:t>With a short profile</a:t>
            </a:r>
            <a:endParaRPr lang="en-GB" sz="1200" dirty="0"/>
          </a:p>
        </p:txBody>
      </p:sp>
      <p:sp>
        <p:nvSpPr>
          <p:cNvPr id="14" name="Pill 107"/>
          <p:cNvSpPr/>
          <p:nvPr/>
        </p:nvSpPr>
        <p:spPr>
          <a:xfrm>
            <a:off x="6530188" y="3630168"/>
            <a:ext cx="548640" cy="274320"/>
          </a:xfrm>
          <a:prstGeom prst="roundRect">
            <a:avLst>
              <a:gd name="adj" fmla="val 50000"/>
            </a:avLst>
          </a:prstGeom>
          <a:solidFill>
            <a:srgbClr val="EEF2FF"/>
          </a:solidFill>
          <a:ln/>
        </p:spPr>
      </p:sp>
      <p:sp>
        <p:nvSpPr>
          <p:cNvPr id="15" name="Pill label 108"/>
          <p:cNvSpPr txBox="1"/>
          <p:nvPr/>
        </p:nvSpPr>
        <p:spPr>
          <a:xfrm>
            <a:off x="6530188" y="3630168"/>
            <a:ext cx="548640" cy="274320"/>
          </a:xfrm>
          <a:prstGeom prst="rect">
            <a:avLst/>
          </a:prstGeom>
          <a:noFill/>
          <a:ln/>
        </p:spPr>
        <p:txBody>
          <a:bodyPr wrap="square" lIns="0" tIns="0" rIns="0" bIns="0" rtlCol="0" anchor="ctr"/>
          <a:lstStyle/>
          <a:p>
            <a:pPr algn="ctr" indent="0" marL="0">
              <a:buNone/>
            </a:pPr>
            <a:r>
              <a:rPr lang="en-GB" sz="1050" dirty="0">
                <a:solidFill>
                  <a:srgbClr val="4338CA"/>
                </a:solidFill>
                <a:latin typeface="Inter" pitchFamily="34" charset="0"/>
                <a:ea typeface="Inter" pitchFamily="34" charset="-122"/>
                <a:cs typeface="Inter" pitchFamily="34" charset="-120"/>
              </a:rPr>
              <a:t>CPO</a:t>
            </a:r>
            <a:endParaRPr lang="en-GB" sz="1050" dirty="0"/>
          </a:p>
        </p:txBody>
      </p:sp>
      <p:sp>
        <p:nvSpPr>
          <p:cNvPr id="16" name="Pill 109"/>
          <p:cNvSpPr/>
          <p:nvPr/>
        </p:nvSpPr>
        <p:spPr>
          <a:xfrm>
            <a:off x="7170268" y="3630168"/>
            <a:ext cx="1463040" cy="274320"/>
          </a:xfrm>
          <a:prstGeom prst="roundRect">
            <a:avLst>
              <a:gd name="adj" fmla="val 50000"/>
            </a:avLst>
          </a:prstGeom>
          <a:solidFill>
            <a:srgbClr val="EEF2FF"/>
          </a:solidFill>
          <a:ln/>
        </p:spPr>
      </p:sp>
      <p:sp>
        <p:nvSpPr>
          <p:cNvPr id="17" name="Pill label 110"/>
          <p:cNvSpPr txBox="1"/>
          <p:nvPr/>
        </p:nvSpPr>
        <p:spPr>
          <a:xfrm>
            <a:off x="7170268" y="3630168"/>
            <a:ext cx="1463040" cy="274320"/>
          </a:xfrm>
          <a:prstGeom prst="rect">
            <a:avLst/>
          </a:prstGeom>
          <a:noFill/>
          <a:ln/>
        </p:spPr>
        <p:txBody>
          <a:bodyPr wrap="square" lIns="0" tIns="0" rIns="0" bIns="0" rtlCol="0" anchor="ctr"/>
          <a:lstStyle/>
          <a:p>
            <a:pPr algn="ctr" indent="0" marL="0">
              <a:buNone/>
            </a:pPr>
            <a:r>
              <a:rPr lang="en-GB" sz="1050" dirty="0">
                <a:solidFill>
                  <a:srgbClr val="4338CA"/>
                </a:solidFill>
                <a:latin typeface="Inter" pitchFamily="34" charset="0"/>
                <a:ea typeface="Inter" pitchFamily="34" charset="-122"/>
                <a:cs typeface="Inter" pitchFamily="34" charset="-120"/>
              </a:rPr>
              <a:t>Healthcare software</a:t>
            </a:r>
            <a:endParaRPr lang="en-GB" sz="1050" dirty="0"/>
          </a:p>
        </p:txBody>
      </p:sp>
      <p:sp>
        <p:nvSpPr>
          <p:cNvPr id="18" name="Pill 111"/>
          <p:cNvSpPr/>
          <p:nvPr/>
        </p:nvSpPr>
        <p:spPr>
          <a:xfrm>
            <a:off x="8724748" y="3630168"/>
            <a:ext cx="1024128" cy="274320"/>
          </a:xfrm>
          <a:prstGeom prst="roundRect">
            <a:avLst>
              <a:gd name="adj" fmla="val 50000"/>
            </a:avLst>
          </a:prstGeom>
          <a:solidFill>
            <a:srgbClr val="EEF2FF"/>
          </a:solidFill>
          <a:ln/>
        </p:spPr>
      </p:sp>
      <p:sp>
        <p:nvSpPr>
          <p:cNvPr id="19" name="Pill label 112"/>
          <p:cNvSpPr txBox="1"/>
          <p:nvPr/>
        </p:nvSpPr>
        <p:spPr>
          <a:xfrm>
            <a:off x="8724748" y="3630168"/>
            <a:ext cx="1024128" cy="274320"/>
          </a:xfrm>
          <a:prstGeom prst="rect">
            <a:avLst/>
          </a:prstGeom>
          <a:noFill/>
          <a:ln/>
        </p:spPr>
        <p:txBody>
          <a:bodyPr wrap="square" lIns="0" tIns="0" rIns="0" bIns="0" rtlCol="0" anchor="ctr"/>
          <a:lstStyle/>
          <a:p>
            <a:pPr algn="ctr" indent="0" marL="0">
              <a:buNone/>
            </a:pPr>
            <a:r>
              <a:rPr lang="en-GB" sz="1050" dirty="0">
                <a:solidFill>
                  <a:srgbClr val="4338CA"/>
                </a:solidFill>
                <a:latin typeface="Inter" pitchFamily="34" charset="0"/>
                <a:ea typeface="Inter" pitchFamily="34" charset="-122"/>
                <a:cs typeface="Inter" pitchFamily="34" charset="-120"/>
              </a:rPr>
              <a:t>Switzerland</a:t>
            </a:r>
            <a:endParaRPr lang="en-GB" sz="1050" dirty="0"/>
          </a:p>
        </p:txBody>
      </p:sp>
      <p:sp>
        <p:nvSpPr>
          <p:cNvPr id="20" name="Pill 113"/>
          <p:cNvSpPr/>
          <p:nvPr/>
        </p:nvSpPr>
        <p:spPr>
          <a:xfrm>
            <a:off x="9840316" y="3630168"/>
            <a:ext cx="1371600" cy="274320"/>
          </a:xfrm>
          <a:prstGeom prst="roundRect">
            <a:avLst>
              <a:gd name="adj" fmla="val 50000"/>
            </a:avLst>
          </a:prstGeom>
          <a:solidFill>
            <a:srgbClr val="EEF2FF"/>
          </a:solidFill>
          <a:ln/>
        </p:spPr>
      </p:sp>
      <p:sp>
        <p:nvSpPr>
          <p:cNvPr id="21" name="Pill label 114"/>
          <p:cNvSpPr txBox="1"/>
          <p:nvPr/>
        </p:nvSpPr>
        <p:spPr>
          <a:xfrm>
            <a:off x="9840316" y="3630168"/>
            <a:ext cx="1371600" cy="274320"/>
          </a:xfrm>
          <a:prstGeom prst="rect">
            <a:avLst/>
          </a:prstGeom>
          <a:noFill/>
          <a:ln/>
        </p:spPr>
        <p:txBody>
          <a:bodyPr wrap="square" lIns="0" tIns="0" rIns="0" bIns="0" rtlCol="0" anchor="ctr"/>
          <a:lstStyle/>
          <a:p>
            <a:pPr algn="ctr" indent="0" marL="0">
              <a:buNone/>
            </a:pPr>
            <a:r>
              <a:rPr lang="en-GB" sz="1050" dirty="0">
                <a:solidFill>
                  <a:srgbClr val="4338CA"/>
                </a:solidFill>
                <a:latin typeface="Inter" pitchFamily="34" charset="0"/>
                <a:ea typeface="Inter" pitchFamily="34" charset="-122"/>
                <a:cs typeface="Inter" pitchFamily="34" charset="-120"/>
              </a:rPr>
              <a:t>Hospital HR users</a:t>
            </a:r>
            <a:endParaRPr lang="en-GB" sz="1050" dirty="0"/>
          </a:p>
        </p:txBody>
      </p:sp>
      <p:sp>
        <p:nvSpPr>
          <p:cNvPr id="22" name="Specific answer 115"/>
          <p:cNvSpPr txBox="1"/>
          <p:nvPr/>
        </p:nvSpPr>
        <p:spPr>
          <a:xfrm>
            <a:off x="6530188" y="4050792"/>
            <a:ext cx="4747108" cy="1371600"/>
          </a:xfrm>
          <a:prstGeom prst="rect">
            <a:avLst/>
          </a:prstGeom>
          <a:noFill/>
          <a:ln/>
        </p:spPr>
        <p:txBody>
          <a:bodyPr wrap="square" lIns="0" tIns="0" rIns="0" bIns="0" rtlCol="0" anchor="t"/>
          <a:lstStyle/>
          <a:p>
            <a:pPr indent="0" marL="0">
              <a:lnSpc>
                <a:spcPct val="112000"/>
              </a:lnSpc>
              <a:buNone/>
            </a:pPr>
            <a:r>
              <a:rPr lang="en-GB" sz="1450" i="1" dirty="0">
                <a:solidFill>
                  <a:srgbClr val="191919"/>
                </a:solidFill>
                <a:latin typeface="Inter" pitchFamily="34" charset="0"/>
                <a:ea typeface="Inter" pitchFamily="34" charset="-122"/>
                <a:cs typeface="Inter" pitchFamily="34" charset="-120"/>
              </a:rPr>
              <a:t>“Given that your users are hospital HR directors — conservative, busy, and quick to blame the software when something feels off — the move is reliability over novelty…”</a:t>
            </a:r>
            <a:endParaRPr lang="en-GB" sz="1450" dirty="0"/>
          </a:p>
        </p:txBody>
      </p:sp>
      <p:sp>
        <p:nvSpPr>
          <p:cNvPr id="23" name="Pill 116"/>
          <p:cNvSpPr/>
          <p:nvPr/>
        </p:nvSpPr>
        <p:spPr>
          <a:xfrm>
            <a:off x="6530188" y="5212080"/>
            <a:ext cx="1965960" cy="310896"/>
          </a:xfrm>
          <a:prstGeom prst="roundRect">
            <a:avLst>
              <a:gd name="adj" fmla="val 50000"/>
            </a:avLst>
          </a:prstGeom>
          <a:solidFill>
            <a:srgbClr val="4F46E5"/>
          </a:solidFill>
          <a:ln/>
        </p:spPr>
      </p:sp>
      <p:sp>
        <p:nvSpPr>
          <p:cNvPr id="24" name="Pill label 117"/>
          <p:cNvSpPr txBox="1"/>
          <p:nvPr/>
        </p:nvSpPr>
        <p:spPr>
          <a:xfrm>
            <a:off x="6530188" y="5212080"/>
            <a:ext cx="1965960" cy="310896"/>
          </a:xfrm>
          <a:prstGeom prst="rect">
            <a:avLst/>
          </a:prstGeom>
          <a:noFill/>
          <a:ln/>
        </p:spPr>
        <p:txBody>
          <a:bodyPr wrap="square" lIns="0" tIns="0" rIns="0" bIns="0" rtlCol="0" anchor="ctr"/>
          <a:lstStyle/>
          <a:p>
            <a:pPr algn="ctr" indent="0" marL="0">
              <a:buNone/>
            </a:pPr>
            <a:r>
              <a:rPr lang="en-GB" sz="1250" b="1" dirty="0">
                <a:solidFill>
                  <a:srgbClr val="FFFFFF"/>
                </a:solidFill>
                <a:latin typeface="Inter" pitchFamily="34" charset="0"/>
                <a:ea typeface="Inter" pitchFamily="34" charset="-122"/>
                <a:cs typeface="Inter" pitchFamily="34" charset="-120"/>
              </a:rPr>
              <a:t>Specific. Usable.</a:t>
            </a:r>
            <a:endParaRPr lang="en-GB" sz="1250" dirty="0"/>
          </a:p>
        </p:txBody>
      </p:sp>
      <p:sp>
        <p:nvSpPr>
          <p:cNvPr id="25" name="Caption 118"/>
          <p:cNvSpPr txBox="1"/>
          <p:nvPr/>
        </p:nvSpPr>
        <p:spPr>
          <a:xfrm>
            <a:off x="640080" y="5989320"/>
            <a:ext cx="10911535" cy="274320"/>
          </a:xfrm>
          <a:prstGeom prst="rect">
            <a:avLst/>
          </a:prstGeom>
          <a:noFill/>
          <a:ln/>
        </p:spPr>
        <p:txBody>
          <a:bodyPr wrap="square" lIns="0" tIns="0" rIns="0" bIns="0" rtlCol="0" anchor="t"/>
          <a:lstStyle/>
          <a:p>
            <a:pPr indent="0" marL="0">
              <a:buNone/>
            </a:pPr>
            <a:r>
              <a:rPr lang="en-GB" sz="1300" b="1" dirty="0">
                <a:solidFill>
                  <a:srgbClr val="191919"/>
                </a:solidFill>
                <a:latin typeface="Inter" pitchFamily="34" charset="0"/>
                <a:ea typeface="Inter" pitchFamily="34" charset="-122"/>
                <a:cs typeface="Inter" pitchFamily="34" charset="-120"/>
              </a:rPr>
              <a:t>Average input, average output. </a:t>
            </a:r>
            <a:pPr indent="0" marL="0">
              <a:buNone/>
            </a:pPr>
            <a:r>
              <a:rPr lang="en-GB" sz="1300" dirty="0">
                <a:solidFill>
                  <a:srgbClr val="6B6B6B"/>
                </a:solidFill>
                <a:latin typeface="Inter" pitchFamily="34" charset="0"/>
                <a:ea typeface="Inter" pitchFamily="34" charset="-122"/>
                <a:cs typeface="Inter" pitchFamily="34" charset="-120"/>
              </a:rPr>
              <a:t>Guide: </a:t>
            </a:r>
            <a:pPr indent="0" marL="0">
              <a:buNone/>
            </a:pPr>
            <a:r>
              <a:rPr lang="en-GB" sz="1300" b="1" dirty="0">
                <a:solidFill>
                  <a:srgbClr val="4338CA"/>
                </a:solidFill>
                <a:latin typeface="Inter" pitchFamily="34" charset="0"/>
                <a:ea typeface="Inter" pitchFamily="34" charset="-122"/>
                <a:cs typeface="Inter" pitchFamily="34" charset="-120"/>
              </a:rPr>
              <a:t>The Setup That Makes AI Stop Being Generic</a:t>
            </a:r>
            <a:endParaRPr lang="en-GB" sz="130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5</a:t>
            </a:fld>
            <a:endParaRPr lang="en-GB"/>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Kicker 119"/>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HOW PEOPLE ACTUALLY GET GOOD</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Nobody learns to cook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from cooking shows</a:t>
            </a:r>
            <a:endParaRPr lang="en-GB" sz="3600" dirty="0"/>
          </a:p>
        </p:txBody>
      </p:sp>
      <p:sp>
        <p:nvSpPr>
          <p:cNvPr id="4" name="Usual plan card 120"/>
          <p:cNvSpPr/>
          <p:nvPr/>
        </p:nvSpPr>
        <p:spPr>
          <a:xfrm>
            <a:off x="640080" y="2148840"/>
            <a:ext cx="3657600" cy="3611880"/>
          </a:xfrm>
          <a:prstGeom prst="roundRect">
            <a:avLst>
              <a:gd name="adj" fmla="val 4051"/>
            </a:avLst>
          </a:prstGeom>
          <a:solidFill>
            <a:srgbClr val="F4F1EA"/>
          </a:solidFill>
          <a:ln/>
        </p:spPr>
      </p:sp>
      <p:sp>
        <p:nvSpPr>
          <p:cNvPr id="5" name="Card heading 121"/>
          <p:cNvSpPr txBox="1"/>
          <p:nvPr/>
        </p:nvSpPr>
        <p:spPr>
          <a:xfrm>
            <a:off x="914400" y="2377440"/>
            <a:ext cx="3108960" cy="320040"/>
          </a:xfrm>
          <a:prstGeom prst="rect">
            <a:avLst/>
          </a:prstGeom>
          <a:noFill/>
          <a:ln/>
        </p:spPr>
        <p:txBody>
          <a:bodyPr wrap="square" lIns="0" tIns="0" rIns="0" bIns="0" rtlCol="0" anchor="t"/>
          <a:lstStyle/>
          <a:p>
            <a:pPr indent="0" marL="0">
              <a:buNone/>
            </a:pPr>
            <a:r>
              <a:rPr lang="en-GB" sz="1700" b="1" dirty="0">
                <a:solidFill>
                  <a:srgbClr val="6B6B6B"/>
                </a:solidFill>
                <a:latin typeface="Plus Jakarta Sans" pitchFamily="34" charset="0"/>
                <a:ea typeface="Plus Jakarta Sans" pitchFamily="34" charset="-122"/>
                <a:cs typeface="Plus Jakarta Sans" pitchFamily="34" charset="-120"/>
              </a:rPr>
              <a:t>The usual plan</a:t>
            </a:r>
            <a:endParaRPr lang="en-GB" sz="1700" dirty="0"/>
          </a:p>
        </p:txBody>
      </p:sp>
      <p:sp>
        <p:nvSpPr>
          <p:cNvPr id="6" name="Pill 122"/>
          <p:cNvSpPr/>
          <p:nvPr/>
        </p:nvSpPr>
        <p:spPr>
          <a:xfrm>
            <a:off x="914400" y="2852928"/>
            <a:ext cx="310896" cy="310896"/>
          </a:xfrm>
          <a:prstGeom prst="roundRect">
            <a:avLst>
              <a:gd name="adj" fmla="val 50000"/>
            </a:avLst>
          </a:prstGeom>
          <a:solidFill>
            <a:srgbClr val="EDE8DE"/>
          </a:solidFill>
          <a:ln/>
        </p:spPr>
      </p:sp>
      <p:sp>
        <p:nvSpPr>
          <p:cNvPr id="7" name="Pill label 123"/>
          <p:cNvSpPr txBox="1"/>
          <p:nvPr/>
        </p:nvSpPr>
        <p:spPr>
          <a:xfrm>
            <a:off x="914400" y="2852928"/>
            <a:ext cx="310896" cy="310896"/>
          </a:xfrm>
          <a:prstGeom prst="rect">
            <a:avLst/>
          </a:prstGeom>
          <a:noFill/>
          <a:ln/>
        </p:spPr>
        <p:txBody>
          <a:bodyPr wrap="square" lIns="0" tIns="0" rIns="0" bIns="0" rtlCol="0" anchor="ctr"/>
          <a:lstStyle/>
          <a:p>
            <a:pPr algn="ctr" indent="0" marL="0">
              <a:buNone/>
            </a:pPr>
            <a:r>
              <a:rPr lang="en-GB" sz="1100" b="1" dirty="0">
                <a:solidFill>
                  <a:srgbClr val="6B6B6B"/>
                </a:solidFill>
                <a:latin typeface="Inter" pitchFamily="34" charset="0"/>
                <a:ea typeface="Inter" pitchFamily="34" charset="-122"/>
                <a:cs typeface="Inter" pitchFamily="34" charset="-120"/>
              </a:rPr>
              <a:t>1</a:t>
            </a:r>
            <a:endParaRPr lang="en-GB" sz="1100" dirty="0"/>
          </a:p>
        </p:txBody>
      </p:sp>
      <p:sp>
        <p:nvSpPr>
          <p:cNvPr id="8" name="Plan step 124"/>
          <p:cNvSpPr txBox="1"/>
          <p:nvPr/>
        </p:nvSpPr>
        <p:spPr>
          <a:xfrm>
            <a:off x="1371600" y="2834640"/>
            <a:ext cx="2697480" cy="548640"/>
          </a:xfrm>
          <a:prstGeom prst="rect">
            <a:avLst/>
          </a:prstGeom>
          <a:noFill/>
          <a:ln/>
        </p:spPr>
        <p:txBody>
          <a:bodyPr wrap="square" lIns="0" tIns="0" rIns="0" bIns="0" rtlCol="0" anchor="t"/>
          <a:lstStyle/>
          <a:p>
            <a:pPr indent="0" marL="0">
              <a:lnSpc>
                <a:spcPct val="105000"/>
              </a:lnSpc>
              <a:buNone/>
            </a:pPr>
            <a:r>
              <a:rPr lang="en-GB" sz="1400" dirty="0">
                <a:solidFill>
                  <a:srgbClr val="4A4A4A"/>
                </a:solidFill>
                <a:latin typeface="Inter" pitchFamily="34" charset="0"/>
                <a:ea typeface="Inter" pitchFamily="34" charset="-122"/>
                <a:cs typeface="Inter" pitchFamily="34" charset="-120"/>
              </a:rPr>
              <a:t>Watch a four-hour tutorial on “prompt engineering”</a:t>
            </a:r>
            <a:endParaRPr lang="en-GB" sz="1400" dirty="0"/>
          </a:p>
        </p:txBody>
      </p:sp>
      <p:sp>
        <p:nvSpPr>
          <p:cNvPr id="9" name="Pill 125"/>
          <p:cNvSpPr/>
          <p:nvPr/>
        </p:nvSpPr>
        <p:spPr>
          <a:xfrm>
            <a:off x="914400" y="3419856"/>
            <a:ext cx="310896" cy="310896"/>
          </a:xfrm>
          <a:prstGeom prst="roundRect">
            <a:avLst>
              <a:gd name="adj" fmla="val 50000"/>
            </a:avLst>
          </a:prstGeom>
          <a:solidFill>
            <a:srgbClr val="EDE8DE"/>
          </a:solidFill>
          <a:ln/>
        </p:spPr>
      </p:sp>
      <p:sp>
        <p:nvSpPr>
          <p:cNvPr id="10" name="Pill label 126"/>
          <p:cNvSpPr txBox="1"/>
          <p:nvPr/>
        </p:nvSpPr>
        <p:spPr>
          <a:xfrm>
            <a:off x="914400" y="3419856"/>
            <a:ext cx="310896" cy="310896"/>
          </a:xfrm>
          <a:prstGeom prst="rect">
            <a:avLst/>
          </a:prstGeom>
          <a:noFill/>
          <a:ln/>
        </p:spPr>
        <p:txBody>
          <a:bodyPr wrap="square" lIns="0" tIns="0" rIns="0" bIns="0" rtlCol="0" anchor="ctr"/>
          <a:lstStyle/>
          <a:p>
            <a:pPr algn="ctr" indent="0" marL="0">
              <a:buNone/>
            </a:pPr>
            <a:r>
              <a:rPr lang="en-GB" sz="1100" b="1" dirty="0">
                <a:solidFill>
                  <a:srgbClr val="6B6B6B"/>
                </a:solidFill>
                <a:latin typeface="Inter" pitchFamily="34" charset="0"/>
                <a:ea typeface="Inter" pitchFamily="34" charset="-122"/>
                <a:cs typeface="Inter" pitchFamily="34" charset="-120"/>
              </a:rPr>
              <a:t>2</a:t>
            </a:r>
            <a:endParaRPr lang="en-GB" sz="1100" dirty="0"/>
          </a:p>
        </p:txBody>
      </p:sp>
      <p:sp>
        <p:nvSpPr>
          <p:cNvPr id="11" name="Plan step 127"/>
          <p:cNvSpPr txBox="1"/>
          <p:nvPr/>
        </p:nvSpPr>
        <p:spPr>
          <a:xfrm>
            <a:off x="1371600" y="3401568"/>
            <a:ext cx="2697480" cy="548640"/>
          </a:xfrm>
          <a:prstGeom prst="rect">
            <a:avLst/>
          </a:prstGeom>
          <a:noFill/>
          <a:ln/>
        </p:spPr>
        <p:txBody>
          <a:bodyPr wrap="square" lIns="0" tIns="0" rIns="0" bIns="0" rtlCol="0" anchor="t"/>
          <a:lstStyle/>
          <a:p>
            <a:pPr indent="0" marL="0">
              <a:lnSpc>
                <a:spcPct val="105000"/>
              </a:lnSpc>
              <a:buNone/>
            </a:pPr>
            <a:r>
              <a:rPr lang="en-GB" sz="1400" dirty="0">
                <a:solidFill>
                  <a:srgbClr val="4A4A4A"/>
                </a:solidFill>
                <a:latin typeface="Inter" pitchFamily="34" charset="0"/>
                <a:ea typeface="Inter" pitchFamily="34" charset="-122"/>
                <a:cs typeface="Inter" pitchFamily="34" charset="-120"/>
              </a:rPr>
              <a:t>Buy a course, never finish module three</a:t>
            </a:r>
            <a:endParaRPr lang="en-GB" sz="1400" dirty="0"/>
          </a:p>
        </p:txBody>
      </p:sp>
      <p:sp>
        <p:nvSpPr>
          <p:cNvPr id="12" name="Pill 128"/>
          <p:cNvSpPr/>
          <p:nvPr/>
        </p:nvSpPr>
        <p:spPr>
          <a:xfrm>
            <a:off x="914400" y="3986784"/>
            <a:ext cx="310896" cy="310896"/>
          </a:xfrm>
          <a:prstGeom prst="roundRect">
            <a:avLst>
              <a:gd name="adj" fmla="val 50000"/>
            </a:avLst>
          </a:prstGeom>
          <a:solidFill>
            <a:srgbClr val="EDE8DE"/>
          </a:solidFill>
          <a:ln/>
        </p:spPr>
      </p:sp>
      <p:sp>
        <p:nvSpPr>
          <p:cNvPr id="13" name="Pill label 129"/>
          <p:cNvSpPr txBox="1"/>
          <p:nvPr/>
        </p:nvSpPr>
        <p:spPr>
          <a:xfrm>
            <a:off x="914400" y="3986784"/>
            <a:ext cx="310896" cy="310896"/>
          </a:xfrm>
          <a:prstGeom prst="rect">
            <a:avLst/>
          </a:prstGeom>
          <a:noFill/>
          <a:ln/>
        </p:spPr>
        <p:txBody>
          <a:bodyPr wrap="square" lIns="0" tIns="0" rIns="0" bIns="0" rtlCol="0" anchor="ctr"/>
          <a:lstStyle/>
          <a:p>
            <a:pPr algn="ctr" indent="0" marL="0">
              <a:buNone/>
            </a:pPr>
            <a:r>
              <a:rPr lang="en-GB" sz="1100" b="1" dirty="0">
                <a:solidFill>
                  <a:srgbClr val="6B6B6B"/>
                </a:solidFill>
                <a:latin typeface="Inter" pitchFamily="34" charset="0"/>
                <a:ea typeface="Inter" pitchFamily="34" charset="-122"/>
                <a:cs typeface="Inter" pitchFamily="34" charset="-120"/>
              </a:rPr>
              <a:t>3</a:t>
            </a:r>
            <a:endParaRPr lang="en-GB" sz="1100" dirty="0"/>
          </a:p>
        </p:txBody>
      </p:sp>
      <p:sp>
        <p:nvSpPr>
          <p:cNvPr id="14" name="Plan step 130"/>
          <p:cNvSpPr txBox="1"/>
          <p:nvPr/>
        </p:nvSpPr>
        <p:spPr>
          <a:xfrm>
            <a:off x="1371600" y="3968496"/>
            <a:ext cx="2697480" cy="548640"/>
          </a:xfrm>
          <a:prstGeom prst="rect">
            <a:avLst/>
          </a:prstGeom>
          <a:noFill/>
          <a:ln/>
        </p:spPr>
        <p:txBody>
          <a:bodyPr wrap="square" lIns="0" tIns="0" rIns="0" bIns="0" rtlCol="0" anchor="t"/>
          <a:lstStyle/>
          <a:p>
            <a:pPr indent="0" marL="0">
              <a:lnSpc>
                <a:spcPct val="105000"/>
              </a:lnSpc>
              <a:buNone/>
            </a:pPr>
            <a:r>
              <a:rPr lang="en-GB" sz="1400" dirty="0">
                <a:solidFill>
                  <a:srgbClr val="4A4A4A"/>
                </a:solidFill>
                <a:latin typeface="Inter" pitchFamily="34" charset="0"/>
                <a:ea typeface="Inter" pitchFamily="34" charset="-122"/>
                <a:cs typeface="Inter" pitchFamily="34" charset="-120"/>
              </a:rPr>
              <a:t>Read “10 AI tools that will change your life”</a:t>
            </a:r>
            <a:endParaRPr lang="en-GB" sz="1400" dirty="0"/>
          </a:p>
        </p:txBody>
      </p:sp>
      <p:sp>
        <p:nvSpPr>
          <p:cNvPr id="15" name="Pill 131"/>
          <p:cNvSpPr/>
          <p:nvPr/>
        </p:nvSpPr>
        <p:spPr>
          <a:xfrm>
            <a:off x="914400" y="4553712"/>
            <a:ext cx="310896" cy="310896"/>
          </a:xfrm>
          <a:prstGeom prst="roundRect">
            <a:avLst>
              <a:gd name="adj" fmla="val 50000"/>
            </a:avLst>
          </a:prstGeom>
          <a:solidFill>
            <a:srgbClr val="EDE8DE"/>
          </a:solidFill>
          <a:ln/>
        </p:spPr>
      </p:sp>
      <p:sp>
        <p:nvSpPr>
          <p:cNvPr id="16" name="Pill label 132"/>
          <p:cNvSpPr txBox="1"/>
          <p:nvPr/>
        </p:nvSpPr>
        <p:spPr>
          <a:xfrm>
            <a:off x="914400" y="4553712"/>
            <a:ext cx="310896" cy="310896"/>
          </a:xfrm>
          <a:prstGeom prst="rect">
            <a:avLst/>
          </a:prstGeom>
          <a:noFill/>
          <a:ln/>
        </p:spPr>
        <p:txBody>
          <a:bodyPr wrap="square" lIns="0" tIns="0" rIns="0" bIns="0" rtlCol="0" anchor="ctr"/>
          <a:lstStyle/>
          <a:p>
            <a:pPr algn="ctr" indent="0" marL="0">
              <a:buNone/>
            </a:pPr>
            <a:r>
              <a:rPr lang="en-GB" sz="1100" b="1" dirty="0">
                <a:solidFill>
                  <a:srgbClr val="6B6B6B"/>
                </a:solidFill>
                <a:latin typeface="Inter" pitchFamily="34" charset="0"/>
                <a:ea typeface="Inter" pitchFamily="34" charset="-122"/>
                <a:cs typeface="Inter" pitchFamily="34" charset="-120"/>
              </a:rPr>
              <a:t>4</a:t>
            </a:r>
            <a:endParaRPr lang="en-GB" sz="1100" dirty="0"/>
          </a:p>
        </p:txBody>
      </p:sp>
      <p:sp>
        <p:nvSpPr>
          <p:cNvPr id="17" name="Plan step 133"/>
          <p:cNvSpPr txBox="1"/>
          <p:nvPr/>
        </p:nvSpPr>
        <p:spPr>
          <a:xfrm>
            <a:off x="1371600" y="4535424"/>
            <a:ext cx="2697480" cy="548640"/>
          </a:xfrm>
          <a:prstGeom prst="rect">
            <a:avLst/>
          </a:prstGeom>
          <a:noFill/>
          <a:ln/>
        </p:spPr>
        <p:txBody>
          <a:bodyPr wrap="square" lIns="0" tIns="0" rIns="0" bIns="0" rtlCol="0" anchor="t"/>
          <a:lstStyle/>
          <a:p>
            <a:pPr indent="0" marL="0">
              <a:lnSpc>
                <a:spcPct val="105000"/>
              </a:lnSpc>
              <a:buNone/>
            </a:pPr>
            <a:r>
              <a:rPr lang="en-GB" sz="1400" dirty="0">
                <a:solidFill>
                  <a:srgbClr val="4A4A4A"/>
                </a:solidFill>
                <a:latin typeface="Inter" pitchFamily="34" charset="0"/>
                <a:ea typeface="Inter" pitchFamily="34" charset="-122"/>
                <a:cs typeface="Inter" pitchFamily="34" charset="-120"/>
              </a:rPr>
              <a:t>Follow 50 AI influencers</a:t>
            </a:r>
            <a:endParaRPr lang="en-GB" sz="1400" dirty="0"/>
          </a:p>
        </p:txBody>
      </p:sp>
      <p:sp>
        <p:nvSpPr>
          <p:cNvPr id="18" name="Pill 134"/>
          <p:cNvSpPr/>
          <p:nvPr/>
        </p:nvSpPr>
        <p:spPr>
          <a:xfrm>
            <a:off x="914400" y="5120640"/>
            <a:ext cx="310896" cy="310896"/>
          </a:xfrm>
          <a:prstGeom prst="roundRect">
            <a:avLst>
              <a:gd name="adj" fmla="val 50000"/>
            </a:avLst>
          </a:prstGeom>
          <a:solidFill>
            <a:srgbClr val="F97316"/>
          </a:solidFill>
          <a:ln/>
        </p:spPr>
      </p:sp>
      <p:sp>
        <p:nvSpPr>
          <p:cNvPr id="19" name="Pill label 135"/>
          <p:cNvSpPr txBox="1"/>
          <p:nvPr/>
        </p:nvSpPr>
        <p:spPr>
          <a:xfrm>
            <a:off x="914400" y="5120640"/>
            <a:ext cx="310896" cy="310896"/>
          </a:xfrm>
          <a:prstGeom prst="rect">
            <a:avLst/>
          </a:prstGeom>
          <a:noFill/>
          <a:ln/>
        </p:spPr>
        <p:txBody>
          <a:bodyPr wrap="square" lIns="0" tIns="0" rIns="0" bIns="0" rtlCol="0" anchor="ctr"/>
          <a:lstStyle/>
          <a:p>
            <a:pPr algn="ctr" indent="0" marL="0">
              <a:buNone/>
            </a:pPr>
            <a:r>
              <a:rPr lang="en-GB" sz="1100" b="1" dirty="0">
                <a:solidFill>
                  <a:srgbClr val="FFFFFF"/>
                </a:solidFill>
                <a:latin typeface="Inter" pitchFamily="34" charset="0"/>
                <a:ea typeface="Inter" pitchFamily="34" charset="-122"/>
                <a:cs typeface="Inter" pitchFamily="34" charset="-120"/>
              </a:rPr>
              <a:t>5</a:t>
            </a:r>
            <a:endParaRPr lang="en-GB" sz="1100" dirty="0"/>
          </a:p>
        </p:txBody>
      </p:sp>
      <p:sp>
        <p:nvSpPr>
          <p:cNvPr id="20" name="Plan step 136"/>
          <p:cNvSpPr txBox="1"/>
          <p:nvPr/>
        </p:nvSpPr>
        <p:spPr>
          <a:xfrm>
            <a:off x="1371600" y="5102352"/>
            <a:ext cx="2697480" cy="548640"/>
          </a:xfrm>
          <a:prstGeom prst="rect">
            <a:avLst/>
          </a:prstGeom>
          <a:noFill/>
          <a:ln/>
        </p:spPr>
        <p:txBody>
          <a:bodyPr wrap="square" lIns="0" tIns="0" rIns="0" bIns="0" rtlCol="0" anchor="t"/>
          <a:lstStyle/>
          <a:p>
            <a:pPr indent="0" marL="0">
              <a:lnSpc>
                <a:spcPct val="105000"/>
              </a:lnSpc>
              <a:buNone/>
            </a:pPr>
            <a:r>
              <a:rPr lang="en-GB" sz="1400" b="1" dirty="0">
                <a:solidFill>
                  <a:srgbClr val="EA580C"/>
                </a:solidFill>
                <a:latin typeface="Inter" pitchFamily="34" charset="0"/>
                <a:ea typeface="Inter" pitchFamily="34" charset="-122"/>
                <a:cs typeface="Inter" pitchFamily="34" charset="-120"/>
              </a:rPr>
              <a:t>Feel overwhelmed. Do nothing.</a:t>
            </a:r>
            <a:endParaRPr lang="en-GB" sz="1400" dirty="0"/>
          </a:p>
        </p:txBody>
      </p:sp>
      <p:sp>
        <p:nvSpPr>
          <p:cNvPr id="21" name="What works card 137"/>
          <p:cNvSpPr/>
          <p:nvPr/>
        </p:nvSpPr>
        <p:spPr>
          <a:xfrm>
            <a:off x="4572000" y="2148840"/>
            <a:ext cx="3977640" cy="3611880"/>
          </a:xfrm>
          <a:prstGeom prst="roundRect">
            <a:avLst>
              <a:gd name="adj" fmla="val 4051"/>
            </a:avLst>
          </a:prstGeom>
          <a:solidFill>
            <a:srgbClr val="FFFFFF"/>
          </a:solidFill>
          <a:ln/>
          <a:effectLst>
            <a:outerShdw sx="100000" sy="100000" kx="0" ky="0" algn="bl" rotWithShape="0" blurRad="177800" dist="38100" dir="5400000">
              <a:srgbClr val="1E1B4B">
                <a:alpha val="10000"/>
              </a:srgbClr>
            </a:outerShdw>
          </a:effectLst>
        </p:spPr>
      </p:sp>
      <p:sp>
        <p:nvSpPr>
          <p:cNvPr id="22" name="Card heading 138"/>
          <p:cNvSpPr txBox="1"/>
          <p:nvPr/>
        </p:nvSpPr>
        <p:spPr>
          <a:xfrm>
            <a:off x="4846320" y="2377440"/>
            <a:ext cx="3429000" cy="320040"/>
          </a:xfrm>
          <a:prstGeom prst="rect">
            <a:avLst/>
          </a:prstGeom>
          <a:noFill/>
          <a:ln/>
        </p:spPr>
        <p:txBody>
          <a:bodyPr wrap="square" lIns="0" tIns="0" rIns="0" bIns="0" rtlCol="0" anchor="t"/>
          <a:lstStyle/>
          <a:p>
            <a:pPr indent="0" marL="0">
              <a:buNone/>
            </a:pPr>
            <a:r>
              <a:rPr lang="en-GB" sz="1700" b="1" dirty="0">
                <a:solidFill>
                  <a:srgbClr val="4338CA"/>
                </a:solidFill>
                <a:latin typeface="Plus Jakarta Sans" pitchFamily="34" charset="0"/>
                <a:ea typeface="Plus Jakarta Sans" pitchFamily="34" charset="-122"/>
                <a:cs typeface="Plus Jakarta Sans" pitchFamily="34" charset="-120"/>
              </a:rPr>
              <a:t>What works</a:t>
            </a:r>
            <a:endParaRPr lang="en-GB" sz="1700" dirty="0"/>
          </a:p>
        </p:txBody>
      </p:sp>
      <p:sp>
        <p:nvSpPr>
          <p:cNvPr id="23" name="Icon circle 139"/>
          <p:cNvSpPr/>
          <p:nvPr/>
        </p:nvSpPr>
        <p:spPr>
          <a:xfrm>
            <a:off x="4846320" y="2862072"/>
            <a:ext cx="402336" cy="402336"/>
          </a:xfrm>
          <a:prstGeom prst="ellipse">
            <a:avLst/>
          </a:prstGeom>
          <a:solidFill>
            <a:srgbClr val="E8E4F2"/>
          </a:solidFill>
          <a:ln/>
        </p:spPr>
      </p:sp>
      <p:pic>
        <p:nvPicPr>
          <p:cNvPr id="24" name="Icon target 140" descr="preencoded.png">    </p:cNvPr>
          <p:cNvPicPr>
            <a:picLocks noChangeAspect="1"/>
          </p:cNvPicPr>
          <p:nvPr/>
        </p:nvPicPr>
        <p:blipFill>
          <a:blip r:embed="rId1"/>
          <a:stretch>
            <a:fillRect/>
          </a:stretch>
        </p:blipFill>
        <p:spPr>
          <a:xfrm>
            <a:off x="4942881" y="2958633"/>
            <a:ext cx="209215" cy="209215"/>
          </a:xfrm>
          <a:prstGeom prst="rect">
            <a:avLst/>
          </a:prstGeom>
        </p:spPr>
      </p:pic>
      <p:sp>
        <p:nvSpPr>
          <p:cNvPr id="25" name="What works item 141"/>
          <p:cNvSpPr txBox="1"/>
          <p:nvPr/>
        </p:nvSpPr>
        <p:spPr>
          <a:xfrm>
            <a:off x="5413248" y="2843784"/>
            <a:ext cx="2880360" cy="658368"/>
          </a:xfrm>
          <a:prstGeom prst="rect">
            <a:avLst/>
          </a:prstGeom>
          <a:noFill/>
          <a:ln/>
        </p:spPr>
        <p:txBody>
          <a:bodyPr wrap="square" lIns="0" tIns="0" rIns="0" bIns="0" rtlCol="0" anchor="t"/>
          <a:lstStyle/>
          <a:p>
            <a:pPr indent="0" marL="0">
              <a:lnSpc>
                <a:spcPct val="105000"/>
              </a:lnSpc>
              <a:buNone/>
            </a:pPr>
            <a:r>
              <a:rPr lang="en-GB" sz="1450" dirty="0">
                <a:solidFill>
                  <a:srgbClr val="191919"/>
                </a:solidFill>
                <a:latin typeface="Inter" pitchFamily="34" charset="0"/>
                <a:ea typeface="Inter" pitchFamily="34" charset="-122"/>
                <a:cs typeface="Inter" pitchFamily="34" charset="-120"/>
              </a:rPr>
              <a:t>Use it on real tasks, a little every day</a:t>
            </a:r>
            <a:endParaRPr lang="en-GB" sz="1450" dirty="0"/>
          </a:p>
        </p:txBody>
      </p:sp>
      <p:sp>
        <p:nvSpPr>
          <p:cNvPr id="26" name="Icon circle 142"/>
          <p:cNvSpPr/>
          <p:nvPr/>
        </p:nvSpPr>
        <p:spPr>
          <a:xfrm>
            <a:off x="4846320" y="3557016"/>
            <a:ext cx="402336" cy="402336"/>
          </a:xfrm>
          <a:prstGeom prst="ellipse">
            <a:avLst/>
          </a:prstGeom>
          <a:solidFill>
            <a:srgbClr val="E8E4F2"/>
          </a:solidFill>
          <a:ln/>
        </p:spPr>
      </p:sp>
      <p:pic>
        <p:nvPicPr>
          <p:cNvPr id="27" name="Icon flag 143" descr="preencoded.png">    </p:cNvPr>
          <p:cNvPicPr>
            <a:picLocks noChangeAspect="1"/>
          </p:cNvPicPr>
          <p:nvPr/>
        </p:nvPicPr>
        <p:blipFill>
          <a:blip r:embed="rId2"/>
          <a:stretch>
            <a:fillRect/>
          </a:stretch>
        </p:blipFill>
        <p:spPr>
          <a:xfrm>
            <a:off x="4942881" y="3653577"/>
            <a:ext cx="209215" cy="209215"/>
          </a:xfrm>
          <a:prstGeom prst="rect">
            <a:avLst/>
          </a:prstGeom>
        </p:spPr>
      </p:pic>
      <p:sp>
        <p:nvSpPr>
          <p:cNvPr id="28" name="What works item 144"/>
          <p:cNvSpPr txBox="1"/>
          <p:nvPr/>
        </p:nvSpPr>
        <p:spPr>
          <a:xfrm>
            <a:off x="5413248" y="3538728"/>
            <a:ext cx="2880360" cy="658368"/>
          </a:xfrm>
          <a:prstGeom prst="rect">
            <a:avLst/>
          </a:prstGeom>
          <a:noFill/>
          <a:ln/>
        </p:spPr>
        <p:txBody>
          <a:bodyPr wrap="square" lIns="0" tIns="0" rIns="0" bIns="0" rtlCol="0" anchor="t"/>
          <a:lstStyle/>
          <a:p>
            <a:pPr indent="0" marL="0">
              <a:lnSpc>
                <a:spcPct val="105000"/>
              </a:lnSpc>
              <a:buNone/>
            </a:pPr>
            <a:r>
              <a:rPr lang="en-GB" sz="1450" dirty="0">
                <a:solidFill>
                  <a:srgbClr val="191919"/>
                </a:solidFill>
                <a:latin typeface="Inter" pitchFamily="34" charset="0"/>
                <a:ea typeface="Inter" pitchFamily="34" charset="-122"/>
                <a:cs typeface="Inter" pitchFamily="34" charset="-120"/>
              </a:rPr>
              <a:t>Set yourself small challenges, and finish them</a:t>
            </a:r>
            <a:endParaRPr lang="en-GB" sz="1450" dirty="0"/>
          </a:p>
        </p:txBody>
      </p:sp>
      <p:sp>
        <p:nvSpPr>
          <p:cNvPr id="29" name="Icon circle 145"/>
          <p:cNvSpPr/>
          <p:nvPr/>
        </p:nvSpPr>
        <p:spPr>
          <a:xfrm>
            <a:off x="4846320" y="4251960"/>
            <a:ext cx="402336" cy="402336"/>
          </a:xfrm>
          <a:prstGeom prst="ellipse">
            <a:avLst/>
          </a:prstGeom>
          <a:solidFill>
            <a:srgbClr val="E8E4F2"/>
          </a:solidFill>
          <a:ln/>
        </p:spPr>
      </p:sp>
      <p:pic>
        <p:nvPicPr>
          <p:cNvPr id="30" name="Icon search 146" descr="preencoded.png">    </p:cNvPr>
          <p:cNvPicPr>
            <a:picLocks noChangeAspect="1"/>
          </p:cNvPicPr>
          <p:nvPr/>
        </p:nvPicPr>
        <p:blipFill>
          <a:blip r:embed="rId3"/>
          <a:stretch>
            <a:fillRect/>
          </a:stretch>
        </p:blipFill>
        <p:spPr>
          <a:xfrm>
            <a:off x="4942881" y="4348521"/>
            <a:ext cx="209215" cy="209215"/>
          </a:xfrm>
          <a:prstGeom prst="rect">
            <a:avLst/>
          </a:prstGeom>
        </p:spPr>
      </p:pic>
      <p:sp>
        <p:nvSpPr>
          <p:cNvPr id="31" name="What works item 147"/>
          <p:cNvSpPr txBox="1"/>
          <p:nvPr/>
        </p:nvSpPr>
        <p:spPr>
          <a:xfrm>
            <a:off x="5413248" y="4233672"/>
            <a:ext cx="2880360" cy="658368"/>
          </a:xfrm>
          <a:prstGeom prst="rect">
            <a:avLst/>
          </a:prstGeom>
          <a:noFill/>
          <a:ln/>
        </p:spPr>
        <p:txBody>
          <a:bodyPr wrap="square" lIns="0" tIns="0" rIns="0" bIns="0" rtlCol="0" anchor="t"/>
          <a:lstStyle/>
          <a:p>
            <a:pPr indent="0" marL="0">
              <a:lnSpc>
                <a:spcPct val="105000"/>
              </a:lnSpc>
              <a:buNone/>
            </a:pPr>
            <a:r>
              <a:rPr lang="en-GB" sz="1450" dirty="0">
                <a:solidFill>
                  <a:srgbClr val="191919"/>
                </a:solidFill>
                <a:latin typeface="Inter" pitchFamily="34" charset="0"/>
                <a:ea typeface="Inter" pitchFamily="34" charset="-122"/>
                <a:cs typeface="Inter" pitchFamily="34" charset="-120"/>
              </a:rPr>
              <a:t>Learn what good looks like, so you notice when it isn’t</a:t>
            </a:r>
            <a:endParaRPr lang="en-GB" sz="1450" dirty="0"/>
          </a:p>
        </p:txBody>
      </p:sp>
      <p:sp>
        <p:nvSpPr>
          <p:cNvPr id="32" name="Icon circle 148"/>
          <p:cNvSpPr/>
          <p:nvPr/>
        </p:nvSpPr>
        <p:spPr>
          <a:xfrm>
            <a:off x="4846320" y="4946904"/>
            <a:ext cx="402336" cy="402336"/>
          </a:xfrm>
          <a:prstGeom prst="ellipse">
            <a:avLst/>
          </a:prstGeom>
          <a:solidFill>
            <a:srgbClr val="E8E4F2"/>
          </a:solidFill>
          <a:ln/>
        </p:spPr>
      </p:sp>
      <p:pic>
        <p:nvPicPr>
          <p:cNvPr id="33" name="Icon graduation-cap 149" descr="preencoded.png">    </p:cNvPr>
          <p:cNvPicPr>
            <a:picLocks noChangeAspect="1"/>
          </p:cNvPicPr>
          <p:nvPr/>
        </p:nvPicPr>
        <p:blipFill>
          <a:blip r:embed="rId4"/>
          <a:stretch>
            <a:fillRect/>
          </a:stretch>
        </p:blipFill>
        <p:spPr>
          <a:xfrm>
            <a:off x="4942881" y="5043465"/>
            <a:ext cx="209215" cy="209215"/>
          </a:xfrm>
          <a:prstGeom prst="rect">
            <a:avLst/>
          </a:prstGeom>
        </p:spPr>
      </p:pic>
      <p:sp>
        <p:nvSpPr>
          <p:cNvPr id="34" name="What works item 150"/>
          <p:cNvSpPr txBox="1"/>
          <p:nvPr/>
        </p:nvSpPr>
        <p:spPr>
          <a:xfrm>
            <a:off x="5413248" y="4928616"/>
            <a:ext cx="2880360" cy="658368"/>
          </a:xfrm>
          <a:prstGeom prst="rect">
            <a:avLst/>
          </a:prstGeom>
          <a:noFill/>
          <a:ln/>
        </p:spPr>
        <p:txBody>
          <a:bodyPr wrap="square" lIns="0" tIns="0" rIns="0" bIns="0" rtlCol="0" anchor="t"/>
          <a:lstStyle/>
          <a:p>
            <a:pPr indent="0" marL="0">
              <a:lnSpc>
                <a:spcPct val="105000"/>
              </a:lnSpc>
              <a:buNone/>
            </a:pPr>
            <a:r>
              <a:rPr lang="en-GB" sz="1450" dirty="0">
                <a:solidFill>
                  <a:srgbClr val="191919"/>
                </a:solidFill>
                <a:latin typeface="Inter" pitchFamily="34" charset="0"/>
                <a:ea typeface="Inter" pitchFamily="34" charset="-122"/>
                <a:cs typeface="Inter" pitchFamily="34" charset="-120"/>
              </a:rPr>
              <a:t>Want theory too? One good course, then back to the reps</a:t>
            </a:r>
            <a:endParaRPr lang="en-GB" sz="1450" dirty="0"/>
          </a:p>
        </p:txBody>
      </p:sp>
      <p:pic>
        <p:nvPicPr>
          <p:cNvPr id="35" name="Workbench illustration 151" descr="A person mixing something in a bowl at a cluttered workbench, crumpled first drafts on the shelf below.">    </p:cNvPr>
          <p:cNvPicPr>
            <a:picLocks noChangeAspect="1"/>
          </p:cNvPicPr>
          <p:nvPr/>
        </p:nvPicPr>
        <p:blipFill>
          <a:blip r:embed="rId5"/>
          <a:stretch>
            <a:fillRect/>
          </a:stretch>
        </p:blipFill>
        <p:spPr>
          <a:xfrm>
            <a:off x="8823960" y="2148840"/>
            <a:ext cx="2727655" cy="3611880"/>
          </a:xfrm>
          <a:prstGeom prst="roundRect">
            <a:avLst>
              <a:gd name="adj" fmla="val 6034"/>
            </a:avLst>
          </a:prstGeom>
          <a:effectLst>
            <a:outerShdw sx="100000" sy="100000" kx="0" ky="0" algn="bl" rotWithShape="0" blurRad="279400" dist="76200" dir="5400000">
              <a:srgbClr val="1E1B4B">
                <a:alpha val="22000"/>
              </a:srgbClr>
            </a:outerShdw>
          </a:effectLst>
        </p:spPr>
      </p:pic>
      <p:sp>
        <p:nvSpPr>
          <p:cNvPr id="36" name="Caption 152"/>
          <p:cNvSpPr txBox="1"/>
          <p:nvPr/>
        </p:nvSpPr>
        <p:spPr>
          <a:xfrm>
            <a:off x="640080" y="5989320"/>
            <a:ext cx="10911535" cy="274320"/>
          </a:xfrm>
          <a:prstGeom prst="rect">
            <a:avLst/>
          </a:prstGeom>
          <a:noFill/>
          <a:ln/>
        </p:spPr>
        <p:txBody>
          <a:bodyPr wrap="square" lIns="0" tIns="0" rIns="0" bIns="0" rtlCol="0" anchor="t"/>
          <a:lstStyle/>
          <a:p>
            <a:pPr indent="0" marL="0">
              <a:buNone/>
            </a:pPr>
            <a:r>
              <a:rPr lang="en-GB" sz="1300" dirty="0">
                <a:solidFill>
                  <a:srgbClr val="6B6B6B"/>
                </a:solidFill>
                <a:latin typeface="Inter" pitchFamily="34" charset="0"/>
                <a:ea typeface="Inter" pitchFamily="34" charset="-122"/>
                <a:cs typeface="Inter" pitchFamily="34" charset="-120"/>
              </a:rPr>
              <a:t>Guide: </a:t>
            </a:r>
            <a:pPr indent="0" marL="0">
              <a:buNone/>
            </a:pPr>
            <a:r>
              <a:rPr lang="en-GB" sz="1300" b="1" dirty="0">
                <a:solidFill>
                  <a:srgbClr val="4338CA"/>
                </a:solidFill>
                <a:latin typeface="Inter" pitchFamily="34" charset="0"/>
                <a:ea typeface="Inter" pitchFamily="34" charset="-122"/>
                <a:cs typeface="Inter" pitchFamily="34" charset="-120"/>
              </a:rPr>
              <a:t>How to Actually Get Good at AI</a:t>
            </a:r>
            <a:endParaRPr lang="en-GB" sz="130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6</a:t>
            </a:fld>
            <a:endParaRPr lang="en-GB"/>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Kicker 153"/>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WHY NOW</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Half have tried it.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Few use it seriously.</a:t>
            </a:r>
            <a:endParaRPr lang="en-GB" sz="3600" dirty="0"/>
          </a:p>
        </p:txBody>
      </p:sp>
      <p:sp>
        <p:nvSpPr>
          <p:cNvPr id="4" name="Stat card 154"/>
          <p:cNvSpPr/>
          <p:nvPr/>
        </p:nvSpPr>
        <p:spPr>
          <a:xfrm>
            <a:off x="640080" y="2148840"/>
            <a:ext cx="3454298" cy="2514600"/>
          </a:xfrm>
          <a:prstGeom prst="roundRect">
            <a:avLst>
              <a:gd name="adj" fmla="val 5818"/>
            </a:avLst>
          </a:prstGeom>
          <a:solidFill>
            <a:srgbClr val="FFFFFF"/>
          </a:solidFill>
          <a:ln/>
          <a:effectLst>
            <a:outerShdw sx="100000" sy="100000" kx="0" ky="0" algn="bl" rotWithShape="0" blurRad="177800" dist="38100" dir="5400000">
              <a:srgbClr val="1E1B4B">
                <a:alpha val="10000"/>
              </a:srgbClr>
            </a:outerShdw>
          </a:effectLst>
        </p:spPr>
      </p:sp>
      <p:sp>
        <p:nvSpPr>
          <p:cNvPr id="5" name="Big number 155"/>
          <p:cNvSpPr txBox="1"/>
          <p:nvPr/>
        </p:nvSpPr>
        <p:spPr>
          <a:xfrm>
            <a:off x="932688" y="2313432"/>
            <a:ext cx="2905658" cy="914400"/>
          </a:xfrm>
          <a:prstGeom prst="rect">
            <a:avLst/>
          </a:prstGeom>
          <a:noFill/>
          <a:ln/>
        </p:spPr>
        <p:txBody>
          <a:bodyPr wrap="square" lIns="0" tIns="0" rIns="0" bIns="0" rtlCol="0" anchor="t"/>
          <a:lstStyle/>
          <a:p>
            <a:pPr indent="0" marL="0">
              <a:buNone/>
            </a:pPr>
            <a:r>
              <a:rPr lang="en-GB" sz="6000" b="1" dirty="0">
                <a:solidFill>
                  <a:srgbClr val="4F46E5"/>
                </a:solidFill>
                <a:latin typeface="Plus Jakarta Sans" pitchFamily="34" charset="0"/>
                <a:ea typeface="Plus Jakarta Sans" pitchFamily="34" charset="-122"/>
                <a:cs typeface="Plus Jakarta Sans" pitchFamily="34" charset="-120"/>
              </a:rPr>
              <a:t>~50%</a:t>
            </a:r>
            <a:endParaRPr lang="en-GB" sz="6000" dirty="0"/>
          </a:p>
        </p:txBody>
      </p:sp>
      <p:sp>
        <p:nvSpPr>
          <p:cNvPr id="6" name="Stat label 156"/>
          <p:cNvSpPr txBox="1"/>
          <p:nvPr/>
        </p:nvSpPr>
        <p:spPr>
          <a:xfrm>
            <a:off x="932688" y="3291840"/>
            <a:ext cx="2905658" cy="640080"/>
          </a:xfrm>
          <a:prstGeom prst="rect">
            <a:avLst/>
          </a:prstGeom>
          <a:noFill/>
          <a:ln/>
        </p:spPr>
        <p:txBody>
          <a:bodyPr wrap="square" lIns="0" tIns="0" rIns="0" bIns="0" rtlCol="0" anchor="t"/>
          <a:lstStyle/>
          <a:p>
            <a:pPr indent="0" marL="0">
              <a:lnSpc>
                <a:spcPct val="105000"/>
              </a:lnSpc>
              <a:buNone/>
            </a:pPr>
            <a:r>
              <a:rPr lang="en-GB" sz="1600" b="1" dirty="0">
                <a:solidFill>
                  <a:srgbClr val="191919"/>
                </a:solidFill>
                <a:latin typeface="Inter" pitchFamily="34" charset="0"/>
                <a:ea typeface="Inter" pitchFamily="34" charset="-122"/>
                <a:cs typeface="Inter" pitchFamily="34" charset="-120"/>
              </a:rPr>
              <a:t>of working-age adults have tried generative AI</a:t>
            </a:r>
            <a:endParaRPr lang="en-GB" sz="1600" dirty="0"/>
          </a:p>
        </p:txBody>
      </p:sp>
      <p:sp>
        <p:nvSpPr>
          <p:cNvPr id="7" name="Stat source 157"/>
          <p:cNvSpPr txBox="1"/>
          <p:nvPr/>
        </p:nvSpPr>
        <p:spPr>
          <a:xfrm>
            <a:off x="932688" y="3959352"/>
            <a:ext cx="2905658" cy="594360"/>
          </a:xfrm>
          <a:prstGeom prst="rect">
            <a:avLst/>
          </a:prstGeom>
          <a:noFill/>
          <a:ln/>
        </p:spPr>
        <p:txBody>
          <a:bodyPr wrap="square" lIns="0" tIns="0" rIns="0" bIns="0" rtlCol="0" anchor="t"/>
          <a:lstStyle/>
          <a:p>
            <a:pPr indent="0" marL="0">
              <a:lnSpc>
                <a:spcPct val="105000"/>
              </a:lnSpc>
              <a:buNone/>
            </a:pPr>
            <a:r>
              <a:rPr lang="en-GB" sz="1150" dirty="0">
                <a:solidFill>
                  <a:srgbClr val="6B6B6B"/>
                </a:solidFill>
                <a:latin typeface="Inter" pitchFamily="34" charset="0"/>
                <a:ea typeface="Inter" pitchFamily="34" charset="-122"/>
                <a:cs typeface="Inter" pitchFamily="34" charset="-120"/>
              </a:rPr>
              <a:t>St. Louis Fed, 2025 · US</a:t>
            </a:r>
            <a:endParaRPr lang="en-GB" sz="1150" dirty="0"/>
          </a:p>
        </p:txBody>
      </p:sp>
      <p:sp>
        <p:nvSpPr>
          <p:cNvPr id="8" name="Stat card 158"/>
          <p:cNvSpPr/>
          <p:nvPr/>
        </p:nvSpPr>
        <p:spPr>
          <a:xfrm>
            <a:off x="4368698" y="2148840"/>
            <a:ext cx="3454298" cy="2514600"/>
          </a:xfrm>
          <a:prstGeom prst="roundRect">
            <a:avLst>
              <a:gd name="adj" fmla="val 5818"/>
            </a:avLst>
          </a:prstGeom>
          <a:solidFill>
            <a:srgbClr val="FFFFFF"/>
          </a:solidFill>
          <a:ln/>
          <a:effectLst>
            <a:outerShdw sx="100000" sy="100000" kx="0" ky="0" algn="bl" rotWithShape="0" blurRad="177800" dist="38100" dir="5400000">
              <a:srgbClr val="1E1B4B">
                <a:alpha val="10000"/>
              </a:srgbClr>
            </a:outerShdw>
          </a:effectLst>
        </p:spPr>
      </p:sp>
      <p:sp>
        <p:nvSpPr>
          <p:cNvPr id="9" name="Big number 159"/>
          <p:cNvSpPr txBox="1"/>
          <p:nvPr/>
        </p:nvSpPr>
        <p:spPr>
          <a:xfrm>
            <a:off x="4661306" y="2313432"/>
            <a:ext cx="2905658" cy="914400"/>
          </a:xfrm>
          <a:prstGeom prst="rect">
            <a:avLst/>
          </a:prstGeom>
          <a:noFill/>
          <a:ln/>
        </p:spPr>
        <p:txBody>
          <a:bodyPr wrap="square" lIns="0" tIns="0" rIns="0" bIns="0" rtlCol="0" anchor="t"/>
          <a:lstStyle/>
          <a:p>
            <a:pPr indent="0" marL="0">
              <a:buNone/>
            </a:pPr>
            <a:r>
              <a:rPr lang="en-GB" sz="6000" b="1" dirty="0">
                <a:solidFill>
                  <a:srgbClr val="F97316"/>
                </a:solidFill>
                <a:latin typeface="Plus Jakarta Sans" pitchFamily="34" charset="0"/>
                <a:ea typeface="Plus Jakarta Sans" pitchFamily="34" charset="-122"/>
                <a:cs typeface="Plus Jakarta Sans" pitchFamily="34" charset="-120"/>
              </a:rPr>
              <a:t>~3%</a:t>
            </a:r>
            <a:endParaRPr lang="en-GB" sz="6000" dirty="0"/>
          </a:p>
        </p:txBody>
      </p:sp>
      <p:sp>
        <p:nvSpPr>
          <p:cNvPr id="10" name="Stat label 160"/>
          <p:cNvSpPr txBox="1"/>
          <p:nvPr/>
        </p:nvSpPr>
        <p:spPr>
          <a:xfrm>
            <a:off x="4661306" y="3291840"/>
            <a:ext cx="2905658" cy="640080"/>
          </a:xfrm>
          <a:prstGeom prst="rect">
            <a:avLst/>
          </a:prstGeom>
          <a:noFill/>
          <a:ln/>
        </p:spPr>
        <p:txBody>
          <a:bodyPr wrap="square" lIns="0" tIns="0" rIns="0" bIns="0" rtlCol="0" anchor="t"/>
          <a:lstStyle/>
          <a:p>
            <a:pPr indent="0" marL="0">
              <a:lnSpc>
                <a:spcPct val="105000"/>
              </a:lnSpc>
              <a:buNone/>
            </a:pPr>
            <a:r>
              <a:rPr lang="en-GB" sz="1600" b="1" dirty="0">
                <a:solidFill>
                  <a:srgbClr val="191919"/>
                </a:solidFill>
                <a:latin typeface="Inter" pitchFamily="34" charset="0"/>
                <a:ea typeface="Inter" pitchFamily="34" charset="-122"/>
                <a:cs typeface="Inter" pitchFamily="34" charset="-120"/>
              </a:rPr>
              <a:t>of AI users pay for it</a:t>
            </a:r>
            <a:endParaRPr lang="en-GB" sz="1600" dirty="0"/>
          </a:p>
        </p:txBody>
      </p:sp>
      <p:sp>
        <p:nvSpPr>
          <p:cNvPr id="11" name="Stat source 161"/>
          <p:cNvSpPr txBox="1"/>
          <p:nvPr/>
        </p:nvSpPr>
        <p:spPr>
          <a:xfrm>
            <a:off x="4661306" y="3959352"/>
            <a:ext cx="2905658" cy="594360"/>
          </a:xfrm>
          <a:prstGeom prst="rect">
            <a:avLst/>
          </a:prstGeom>
          <a:noFill/>
          <a:ln/>
        </p:spPr>
        <p:txBody>
          <a:bodyPr wrap="square" lIns="0" tIns="0" rIns="0" bIns="0" rtlCol="0" anchor="t"/>
          <a:lstStyle/>
          <a:p>
            <a:pPr indent="0" marL="0">
              <a:lnSpc>
                <a:spcPct val="105000"/>
              </a:lnSpc>
              <a:buNone/>
            </a:pPr>
            <a:r>
              <a:rPr lang="en-GB" sz="1150" dirty="0">
                <a:solidFill>
                  <a:srgbClr val="6B6B6B"/>
                </a:solidFill>
                <a:latin typeface="Inter" pitchFamily="34" charset="0"/>
                <a:ea typeface="Inter" pitchFamily="34" charset="-122"/>
                <a:cs typeface="Inter" pitchFamily="34" charset="-120"/>
              </a:rPr>
              <a:t>Menlo Ventures, 2025</a:t>
            </a:r>
            <a:endParaRPr lang="en-GB" sz="1150" dirty="0"/>
          </a:p>
        </p:txBody>
      </p:sp>
      <p:sp>
        <p:nvSpPr>
          <p:cNvPr id="12" name="Stat card 162"/>
          <p:cNvSpPr/>
          <p:nvPr/>
        </p:nvSpPr>
        <p:spPr>
          <a:xfrm>
            <a:off x="8097317" y="2148840"/>
            <a:ext cx="3454298" cy="2514600"/>
          </a:xfrm>
          <a:prstGeom prst="roundRect">
            <a:avLst>
              <a:gd name="adj" fmla="val 5818"/>
            </a:avLst>
          </a:prstGeom>
          <a:solidFill>
            <a:srgbClr val="F0EDF7"/>
          </a:solidFill>
          <a:ln/>
        </p:spPr>
      </p:sp>
      <p:sp>
        <p:nvSpPr>
          <p:cNvPr id="13" name="Big number 163"/>
          <p:cNvSpPr txBox="1"/>
          <p:nvPr/>
        </p:nvSpPr>
        <p:spPr>
          <a:xfrm>
            <a:off x="8389925" y="2313432"/>
            <a:ext cx="2905658" cy="914400"/>
          </a:xfrm>
          <a:prstGeom prst="rect">
            <a:avLst/>
          </a:prstGeom>
          <a:noFill/>
          <a:ln/>
        </p:spPr>
        <p:txBody>
          <a:bodyPr wrap="square" lIns="0" tIns="0" rIns="0" bIns="0" rtlCol="0" anchor="t"/>
          <a:lstStyle/>
          <a:p>
            <a:pPr indent="0" marL="0">
              <a:buNone/>
            </a:pPr>
            <a:r>
              <a:rPr lang="en-GB" sz="6000" b="1" dirty="0">
                <a:solidFill>
                  <a:srgbClr val="191919"/>
                </a:solidFill>
                <a:latin typeface="Plus Jakarta Sans" pitchFamily="34" charset="0"/>
                <a:ea typeface="Plus Jakarta Sans" pitchFamily="34" charset="-122"/>
                <a:cs typeface="Plus Jakarta Sans" pitchFamily="34" charset="-120"/>
              </a:rPr>
              <a:t>Few</a:t>
            </a:r>
            <a:endParaRPr lang="en-GB" sz="6000" dirty="0"/>
          </a:p>
        </p:txBody>
      </p:sp>
      <p:sp>
        <p:nvSpPr>
          <p:cNvPr id="14" name="Stat label 164"/>
          <p:cNvSpPr txBox="1"/>
          <p:nvPr/>
        </p:nvSpPr>
        <p:spPr>
          <a:xfrm>
            <a:off x="8389925" y="3291840"/>
            <a:ext cx="2905658" cy="640080"/>
          </a:xfrm>
          <a:prstGeom prst="rect">
            <a:avLst/>
          </a:prstGeom>
          <a:noFill/>
          <a:ln/>
        </p:spPr>
        <p:txBody>
          <a:bodyPr wrap="square" lIns="0" tIns="0" rIns="0" bIns="0" rtlCol="0" anchor="t"/>
          <a:lstStyle/>
          <a:p>
            <a:pPr indent="0" marL="0">
              <a:lnSpc>
                <a:spcPct val="105000"/>
              </a:lnSpc>
              <a:buNone/>
            </a:pPr>
            <a:r>
              <a:rPr lang="en-GB" sz="1600" b="1" dirty="0">
                <a:solidFill>
                  <a:srgbClr val="191919"/>
                </a:solidFill>
                <a:latin typeface="Inter" pitchFamily="34" charset="0"/>
                <a:ea typeface="Inter" pitchFamily="34" charset="-122"/>
                <a:cs typeface="Inter" pitchFamily="34" charset="-120"/>
              </a:rPr>
              <a:t>have built it into their daily work as a system</a:t>
            </a:r>
            <a:endParaRPr lang="en-GB" sz="1600" dirty="0"/>
          </a:p>
        </p:txBody>
      </p:sp>
      <p:sp>
        <p:nvSpPr>
          <p:cNvPr id="15" name="Stat source 165"/>
          <p:cNvSpPr txBox="1"/>
          <p:nvPr/>
        </p:nvSpPr>
        <p:spPr>
          <a:xfrm>
            <a:off x="8389925" y="3959352"/>
            <a:ext cx="2905658" cy="594360"/>
          </a:xfrm>
          <a:prstGeom prst="rect">
            <a:avLst/>
          </a:prstGeom>
          <a:noFill/>
          <a:ln/>
        </p:spPr>
        <p:txBody>
          <a:bodyPr wrap="square" lIns="0" tIns="0" rIns="0" bIns="0" rtlCol="0" anchor="t"/>
          <a:lstStyle/>
          <a:p>
            <a:pPr indent="0" marL="0">
              <a:lnSpc>
                <a:spcPct val="105000"/>
              </a:lnSpc>
              <a:buNone/>
            </a:pPr>
            <a:r>
              <a:rPr lang="en-GB" sz="1150" dirty="0">
                <a:solidFill>
                  <a:srgbClr val="6B6B6B"/>
                </a:solidFill>
                <a:latin typeface="Inter" pitchFamily="34" charset="0"/>
                <a:ea typeface="Inter" pitchFamily="34" charset="-122"/>
                <a:cs typeface="Inter" pitchFamily="34" charset="-120"/>
              </a:rPr>
              <a:t>Nobody counts this one. At AI roundtables and conferences, they’re a small minority.</a:t>
            </a:r>
            <a:endParaRPr lang="en-GB" sz="1150" dirty="0"/>
          </a:p>
        </p:txBody>
      </p:sp>
      <p:sp>
        <p:nvSpPr>
          <p:cNvPr id="16" name="Compounding band 166"/>
          <p:cNvSpPr/>
          <p:nvPr/>
        </p:nvSpPr>
        <p:spPr>
          <a:xfrm>
            <a:off x="640080" y="4892040"/>
            <a:ext cx="10911535" cy="987552"/>
          </a:xfrm>
          <a:prstGeom prst="roundRect">
            <a:avLst>
              <a:gd name="adj" fmla="val 14815"/>
            </a:avLst>
          </a:prstGeom>
          <a:solidFill>
            <a:srgbClr val="191919"/>
          </a:solidFill>
          <a:ln/>
        </p:spPr>
      </p:sp>
      <p:sp>
        <p:nvSpPr>
          <p:cNvPr id="17" name="Icon circle 167"/>
          <p:cNvSpPr/>
          <p:nvPr/>
        </p:nvSpPr>
        <p:spPr>
          <a:xfrm>
            <a:off x="914400" y="5111496"/>
            <a:ext cx="548640" cy="548640"/>
          </a:xfrm>
          <a:prstGeom prst="ellipse">
            <a:avLst/>
          </a:prstGeom>
          <a:solidFill>
            <a:srgbClr val="4F46E5"/>
          </a:solidFill>
          <a:ln/>
        </p:spPr>
      </p:sp>
      <p:pic>
        <p:nvPicPr>
          <p:cNvPr id="18" name="Icon trending-up 168" descr="preencoded.png">    </p:cNvPr>
          <p:cNvPicPr>
            <a:picLocks noChangeAspect="1"/>
          </p:cNvPicPr>
          <p:nvPr/>
        </p:nvPicPr>
        <p:blipFill>
          <a:blip r:embed="rId1"/>
          <a:stretch>
            <a:fillRect/>
          </a:stretch>
        </p:blipFill>
        <p:spPr>
          <a:xfrm>
            <a:off x="1037844" y="5234940"/>
            <a:ext cx="301752" cy="301752"/>
          </a:xfrm>
          <a:prstGeom prst="rect">
            <a:avLst/>
          </a:prstGeom>
        </p:spPr>
      </p:pic>
      <p:sp>
        <p:nvSpPr>
          <p:cNvPr id="19" name="Compounding text 169"/>
          <p:cNvSpPr txBox="1"/>
          <p:nvPr/>
        </p:nvSpPr>
        <p:spPr>
          <a:xfrm>
            <a:off x="1691640" y="4965192"/>
            <a:ext cx="9585655" cy="841248"/>
          </a:xfrm>
          <a:prstGeom prst="rect">
            <a:avLst/>
          </a:prstGeom>
          <a:noFill/>
          <a:ln/>
        </p:spPr>
        <p:txBody>
          <a:bodyPr wrap="square" lIns="0" tIns="0" rIns="0" bIns="0" rtlCol="0" anchor="ctr"/>
          <a:lstStyle/>
          <a:p>
            <a:pPr indent="0" marL="0">
              <a:lnSpc>
                <a:spcPct val="110000"/>
              </a:lnSpc>
              <a:buNone/>
            </a:pPr>
            <a:r>
              <a:rPr lang="en-GB" sz="1700" b="1" dirty="0">
                <a:solidFill>
                  <a:srgbClr val="FFFFFF"/>
                </a:solidFill>
                <a:latin typeface="Plus Jakarta Sans" pitchFamily="34" charset="0"/>
                <a:ea typeface="Plus Jakarta Sans" pitchFamily="34" charset="-122"/>
                <a:cs typeface="Plus Jakarta Sans" pitchFamily="34" charset="-120"/>
              </a:rPr>
              <a:t>AI skill compounds. </a:t>
            </a:r>
            <a:pPr indent="0" marL="0">
              <a:lnSpc>
                <a:spcPct val="110000"/>
              </a:lnSpc>
              <a:buNone/>
            </a:pPr>
            <a:r>
              <a:rPr lang="en-GB" sz="1700" dirty="0">
                <a:solidFill>
                  <a:srgbClr val="D4D4DC"/>
                </a:solidFill>
                <a:latin typeface="Inter" pitchFamily="34" charset="0"/>
                <a:ea typeface="Inter" pitchFamily="34" charset="-122"/>
                <a:cs typeface="Inter" pitchFamily="34" charset="-120"/>
              </a:rPr>
              <a:t>Every month of practice makes the next one more productive, and you can’t catch up later by throwing money at it.</a:t>
            </a:r>
            <a:endParaRPr lang="en-GB" sz="1700" dirty="0"/>
          </a:p>
        </p:txBody>
      </p:sp>
      <p:sp>
        <p:nvSpPr>
          <p:cNvPr id="20" name="Caption 170"/>
          <p:cNvSpPr txBox="1"/>
          <p:nvPr/>
        </p:nvSpPr>
        <p:spPr>
          <a:xfrm>
            <a:off x="640080" y="6016752"/>
            <a:ext cx="10911535" cy="256032"/>
          </a:xfrm>
          <a:prstGeom prst="rect">
            <a:avLst/>
          </a:prstGeom>
          <a:noFill/>
          <a:ln/>
        </p:spPr>
        <p:txBody>
          <a:bodyPr wrap="square" lIns="0" tIns="0" rIns="0" bIns="0" rtlCol="0" anchor="t"/>
          <a:lstStyle/>
          <a:p>
            <a:pPr indent="0" marL="0">
              <a:buNone/>
            </a:pPr>
            <a:r>
              <a:rPr lang="en-GB" sz="1150" dirty="0">
                <a:solidFill>
                  <a:srgbClr val="6B6B6B"/>
                </a:solidFill>
                <a:latin typeface="Inter" pitchFamily="34" charset="0"/>
                <a:ea typeface="Inter" pitchFamily="34" charset="-122"/>
                <a:cs typeface="Inter" pitchFamily="34" charset="-120"/>
              </a:rPr>
              <a:t>Paying isn’t the same as being good at it, but it hints at how few people use AI seriously. Both figures are rounded.</a:t>
            </a:r>
            <a:endParaRPr lang="en-GB" sz="115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7</a:t>
            </a:fld>
            <a:endParaRPr lang="en-GB"/>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Kicker 171"/>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A5B4FC"/>
                </a:solidFill>
                <a:latin typeface="Inter" pitchFamily="34" charset="0"/>
                <a:ea typeface="Inter" pitchFamily="34" charset="-122"/>
                <a:cs typeface="Inter" pitchFamily="34" charset="-120"/>
              </a:rPr>
              <a:t>THE GOOD AI GUIDE</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FFFFFF"/>
                </a:solidFill>
                <a:latin typeface="Plus Jakarta Sans" pitchFamily="34" charset="0"/>
                <a:ea typeface="Plus Jakarta Sans" pitchFamily="34" charset="-122"/>
                <a:cs typeface="Plus Jakarta Sans" pitchFamily="34" charset="-120"/>
              </a:rPr>
              <a:t>One free site to get you </a:t>
            </a:r>
            <a:pPr algn="l" indent="0" marL="0">
              <a:lnSpc>
                <a:spcPct val="95000"/>
              </a:lnSpc>
              <a:buNone/>
            </a:pPr>
            <a:r>
              <a:rPr lang="en-GB" sz="3600" b="1" i="1" dirty="0">
                <a:solidFill>
                  <a:srgbClr val="FB923C"/>
                </a:solidFill>
                <a:latin typeface="Plus Jakarta Sans" pitchFamily="34" charset="0"/>
                <a:ea typeface="Plus Jakarta Sans" pitchFamily="34" charset="-122"/>
                <a:cs typeface="Plus Jakarta Sans" pitchFamily="34" charset="-120"/>
              </a:rPr>
              <a:t>off the plateau</a:t>
            </a:r>
            <a:endParaRPr lang="en-GB" sz="3600" dirty="0"/>
          </a:p>
        </p:txBody>
      </p:sp>
      <p:sp>
        <p:nvSpPr>
          <p:cNvPr id="4" name="Intro 172"/>
          <p:cNvSpPr txBox="1"/>
          <p:nvPr/>
        </p:nvSpPr>
        <p:spPr>
          <a:xfrm>
            <a:off x="640080" y="2194560"/>
            <a:ext cx="3931920" cy="1463040"/>
          </a:xfrm>
          <a:prstGeom prst="rect">
            <a:avLst/>
          </a:prstGeom>
          <a:noFill/>
          <a:ln/>
        </p:spPr>
        <p:txBody>
          <a:bodyPr wrap="square" lIns="0" tIns="0" rIns="0" bIns="0" rtlCol="0" anchor="t"/>
          <a:lstStyle/>
          <a:p>
            <a:pPr indent="0" marL="0">
              <a:lnSpc>
                <a:spcPct val="115000"/>
              </a:lnSpc>
              <a:buNone/>
            </a:pPr>
            <a:r>
              <a:rPr lang="en-GB" sz="1700" dirty="0">
                <a:solidFill>
                  <a:srgbClr val="B4B8DC"/>
                </a:solidFill>
                <a:latin typeface="Inter" pitchFamily="34" charset="0"/>
                <a:ea typeface="Inter" pitchFamily="34" charset="-122"/>
                <a:cs typeface="Inter" pitchFamily="34" charset="-120"/>
              </a:rPr>
              <a:t>It turns “I should really learn AI” into a plan: a path with levels and checklists, a library of guides, honest reviews and a few games.</a:t>
            </a:r>
            <a:endParaRPr lang="en-GB" sz="1700" dirty="0"/>
          </a:p>
        </p:txBody>
      </p:sp>
      <p:sp>
        <p:nvSpPr>
          <p:cNvPr id="5" name="Icon circle 173"/>
          <p:cNvSpPr/>
          <p:nvPr/>
        </p:nvSpPr>
        <p:spPr>
          <a:xfrm>
            <a:off x="640080" y="3977640"/>
            <a:ext cx="384048" cy="384048"/>
          </a:xfrm>
          <a:prstGeom prst="ellipse">
            <a:avLst/>
          </a:prstGeom>
          <a:solidFill>
            <a:srgbClr val="20244B"/>
          </a:solidFill>
          <a:ln/>
        </p:spPr>
      </p:sp>
      <p:pic>
        <p:nvPicPr>
          <p:cNvPr id="6" name="Icon gift 174" descr="preencoded.png">    </p:cNvPr>
          <p:cNvPicPr>
            <a:picLocks noChangeAspect="1"/>
          </p:cNvPicPr>
          <p:nvPr/>
        </p:nvPicPr>
        <p:blipFill>
          <a:blip r:embed="rId1"/>
          <a:stretch>
            <a:fillRect/>
          </a:stretch>
        </p:blipFill>
        <p:spPr>
          <a:xfrm>
            <a:off x="726491" y="4064051"/>
            <a:ext cx="211226" cy="211226"/>
          </a:xfrm>
          <a:prstGeom prst="rect">
            <a:avLst/>
          </a:prstGeom>
        </p:spPr>
      </p:pic>
      <p:sp>
        <p:nvSpPr>
          <p:cNvPr id="7" name="Promise 175"/>
          <p:cNvSpPr txBox="1"/>
          <p:nvPr/>
        </p:nvSpPr>
        <p:spPr>
          <a:xfrm>
            <a:off x="1188720" y="4014216"/>
            <a:ext cx="3383280" cy="329184"/>
          </a:xfrm>
          <a:prstGeom prst="rect">
            <a:avLst/>
          </a:prstGeom>
          <a:noFill/>
          <a:ln/>
        </p:spPr>
        <p:txBody>
          <a:bodyPr wrap="square" lIns="0" tIns="0" rIns="0" bIns="0" rtlCol="0" anchor="ctr"/>
          <a:lstStyle/>
          <a:p>
            <a:pPr indent="0" marL="0">
              <a:buNone/>
            </a:pPr>
            <a:r>
              <a:rPr lang="en-GB" sz="1500" b="1" dirty="0">
                <a:solidFill>
                  <a:srgbClr val="FFFFFF"/>
                </a:solidFill>
                <a:latin typeface="Inter" pitchFamily="34" charset="0"/>
                <a:ea typeface="Inter" pitchFamily="34" charset="-122"/>
                <a:cs typeface="Inter" pitchFamily="34" charset="-120"/>
              </a:rPr>
              <a:t>Free, no sign-up</a:t>
            </a:r>
            <a:endParaRPr lang="en-GB" sz="1500" dirty="0"/>
          </a:p>
        </p:txBody>
      </p:sp>
      <p:sp>
        <p:nvSpPr>
          <p:cNvPr id="8" name="Icon circle 176"/>
          <p:cNvSpPr/>
          <p:nvPr/>
        </p:nvSpPr>
        <p:spPr>
          <a:xfrm>
            <a:off x="640080" y="4526280"/>
            <a:ext cx="384048" cy="384048"/>
          </a:xfrm>
          <a:prstGeom prst="ellipse">
            <a:avLst/>
          </a:prstGeom>
          <a:solidFill>
            <a:srgbClr val="20244B"/>
          </a:solidFill>
          <a:ln/>
        </p:spPr>
      </p:sp>
      <p:pic>
        <p:nvPicPr>
          <p:cNvPr id="9" name="Icon shield-check 177" descr="preencoded.png">    </p:cNvPr>
          <p:cNvPicPr>
            <a:picLocks noChangeAspect="1"/>
          </p:cNvPicPr>
          <p:nvPr/>
        </p:nvPicPr>
        <p:blipFill>
          <a:blip r:embed="rId2"/>
          <a:stretch>
            <a:fillRect/>
          </a:stretch>
        </p:blipFill>
        <p:spPr>
          <a:xfrm>
            <a:off x="726491" y="4612691"/>
            <a:ext cx="211226" cy="211226"/>
          </a:xfrm>
          <a:prstGeom prst="rect">
            <a:avLst/>
          </a:prstGeom>
        </p:spPr>
      </p:pic>
      <p:sp>
        <p:nvSpPr>
          <p:cNvPr id="10" name="Promise 178"/>
          <p:cNvSpPr txBox="1"/>
          <p:nvPr/>
        </p:nvSpPr>
        <p:spPr>
          <a:xfrm>
            <a:off x="1188720" y="4562856"/>
            <a:ext cx="3383280" cy="329184"/>
          </a:xfrm>
          <a:prstGeom prst="rect">
            <a:avLst/>
          </a:prstGeom>
          <a:noFill/>
          <a:ln/>
        </p:spPr>
        <p:txBody>
          <a:bodyPr wrap="square" lIns="0" tIns="0" rIns="0" bIns="0" rtlCol="0" anchor="ctr"/>
          <a:lstStyle/>
          <a:p>
            <a:pPr indent="0" marL="0">
              <a:buNone/>
            </a:pPr>
            <a:r>
              <a:rPr lang="en-GB" sz="1500" b="1" dirty="0">
                <a:solidFill>
                  <a:srgbClr val="FFFFFF"/>
                </a:solidFill>
                <a:latin typeface="Inter" pitchFamily="34" charset="0"/>
                <a:ea typeface="Inter" pitchFamily="34" charset="-122"/>
                <a:cs typeface="Inter" pitchFamily="34" charset="-120"/>
              </a:rPr>
              <a:t>No sponsored rankings</a:t>
            </a:r>
            <a:endParaRPr lang="en-GB" sz="1500" dirty="0"/>
          </a:p>
        </p:txBody>
      </p:sp>
      <p:sp>
        <p:nvSpPr>
          <p:cNvPr id="11" name="Icon circle 179"/>
          <p:cNvSpPr/>
          <p:nvPr/>
        </p:nvSpPr>
        <p:spPr>
          <a:xfrm>
            <a:off x="640080" y="5074920"/>
            <a:ext cx="384048" cy="384048"/>
          </a:xfrm>
          <a:prstGeom prst="ellipse">
            <a:avLst/>
          </a:prstGeom>
          <a:solidFill>
            <a:srgbClr val="20244B"/>
          </a:solidFill>
          <a:ln/>
        </p:spPr>
      </p:sp>
      <p:pic>
        <p:nvPicPr>
          <p:cNvPr id="12" name="Icon calendar-days 180" descr="preencoded.png">    </p:cNvPr>
          <p:cNvPicPr>
            <a:picLocks noChangeAspect="1"/>
          </p:cNvPicPr>
          <p:nvPr/>
        </p:nvPicPr>
        <p:blipFill>
          <a:blip r:embed="rId3"/>
          <a:stretch>
            <a:fillRect/>
          </a:stretch>
        </p:blipFill>
        <p:spPr>
          <a:xfrm>
            <a:off x="726491" y="5161331"/>
            <a:ext cx="211226" cy="211226"/>
          </a:xfrm>
          <a:prstGeom prst="rect">
            <a:avLst/>
          </a:prstGeom>
        </p:spPr>
      </p:pic>
      <p:sp>
        <p:nvSpPr>
          <p:cNvPr id="13" name="Promise 181"/>
          <p:cNvSpPr txBox="1"/>
          <p:nvPr/>
        </p:nvSpPr>
        <p:spPr>
          <a:xfrm>
            <a:off x="1188720" y="5111496"/>
            <a:ext cx="3383280" cy="329184"/>
          </a:xfrm>
          <a:prstGeom prst="rect">
            <a:avLst/>
          </a:prstGeom>
          <a:noFill/>
          <a:ln/>
        </p:spPr>
        <p:txBody>
          <a:bodyPr wrap="square" lIns="0" tIns="0" rIns="0" bIns="0" rtlCol="0" anchor="ctr"/>
          <a:lstStyle/>
          <a:p>
            <a:pPr indent="0" marL="0">
              <a:buNone/>
            </a:pPr>
            <a:r>
              <a:rPr lang="en-GB" sz="1500" b="1" dirty="0">
                <a:solidFill>
                  <a:srgbClr val="FFFFFF"/>
                </a:solidFill>
                <a:latin typeface="Inter" pitchFamily="34" charset="0"/>
                <a:ea typeface="Inter" pitchFamily="34" charset="-122"/>
                <a:cs typeface="Inter" pitchFamily="34" charset="-120"/>
              </a:rPr>
              <a:t>Every guide dated and maintained</a:t>
            </a:r>
            <a:endParaRPr lang="en-GB" sz="1500" dirty="0"/>
          </a:p>
        </p:txBody>
      </p:sp>
      <p:sp>
        <p:nvSpPr>
          <p:cNvPr id="14" name="Stat tile 182"/>
          <p:cNvSpPr/>
          <p:nvPr/>
        </p:nvSpPr>
        <p:spPr>
          <a:xfrm>
            <a:off x="4983480" y="2194560"/>
            <a:ext cx="1491158" cy="1572768"/>
          </a:xfrm>
          <a:prstGeom prst="roundRect">
            <a:avLst>
              <a:gd name="adj" fmla="val 9811"/>
            </a:avLst>
          </a:prstGeom>
          <a:solidFill>
            <a:srgbClr val="181B3D"/>
          </a:solidFill>
          <a:ln w="9525">
            <a:solidFill>
              <a:srgbClr val="2C3166"/>
            </a:solidFill>
            <a:prstDash val="solid"/>
          </a:ln>
        </p:spPr>
      </p:sp>
      <p:sp>
        <p:nvSpPr>
          <p:cNvPr id="15" name="Stat number 183"/>
          <p:cNvSpPr txBox="1"/>
          <p:nvPr/>
        </p:nvSpPr>
        <p:spPr>
          <a:xfrm>
            <a:off x="5184648" y="2377440"/>
            <a:ext cx="1125398" cy="658368"/>
          </a:xfrm>
          <a:prstGeom prst="rect">
            <a:avLst/>
          </a:prstGeom>
          <a:noFill/>
          <a:ln/>
        </p:spPr>
        <p:txBody>
          <a:bodyPr wrap="square" lIns="0" tIns="0" rIns="0" bIns="0" rtlCol="0" anchor="t"/>
          <a:lstStyle/>
          <a:p>
            <a:pPr indent="0" marL="0">
              <a:buNone/>
            </a:pPr>
            <a:r>
              <a:rPr lang="en-GB" sz="3800" b="1" dirty="0">
                <a:solidFill>
                  <a:srgbClr val="FB923C"/>
                </a:solidFill>
                <a:latin typeface="Plus Jakarta Sans" pitchFamily="34" charset="0"/>
                <a:ea typeface="Plus Jakarta Sans" pitchFamily="34" charset="-122"/>
                <a:cs typeface="Plus Jakarta Sans" pitchFamily="34" charset="-120"/>
              </a:rPr>
              <a:t>39</a:t>
            </a:r>
            <a:endParaRPr lang="en-GB" sz="3800" dirty="0"/>
          </a:p>
        </p:txBody>
      </p:sp>
      <p:sp>
        <p:nvSpPr>
          <p:cNvPr id="16" name="Stat label 184"/>
          <p:cNvSpPr txBox="1"/>
          <p:nvPr/>
        </p:nvSpPr>
        <p:spPr>
          <a:xfrm>
            <a:off x="5184648" y="3090672"/>
            <a:ext cx="1161974" cy="566928"/>
          </a:xfrm>
          <a:prstGeom prst="rect">
            <a:avLst/>
          </a:prstGeom>
          <a:noFill/>
          <a:ln/>
        </p:spPr>
        <p:txBody>
          <a:bodyPr wrap="square" lIns="0" tIns="0" rIns="0" bIns="0" rtlCol="0" anchor="t"/>
          <a:lstStyle/>
          <a:p>
            <a:pPr indent="0" marL="0">
              <a:lnSpc>
                <a:spcPct val="105000"/>
              </a:lnSpc>
              <a:buNone/>
            </a:pPr>
            <a:r>
              <a:rPr lang="en-GB" sz="1250" dirty="0">
                <a:solidFill>
                  <a:srgbClr val="B4B8DC"/>
                </a:solidFill>
                <a:latin typeface="Inter" pitchFamily="34" charset="0"/>
                <a:ea typeface="Inter" pitchFamily="34" charset="-122"/>
                <a:cs typeface="Inter" pitchFamily="34" charset="-120"/>
              </a:rPr>
              <a:t>practical guides</a:t>
            </a:r>
            <a:endParaRPr lang="en-GB" sz="1250" dirty="0"/>
          </a:p>
        </p:txBody>
      </p:sp>
      <p:sp>
        <p:nvSpPr>
          <p:cNvPr id="17" name="Stat tile 185"/>
          <p:cNvSpPr/>
          <p:nvPr/>
        </p:nvSpPr>
        <p:spPr>
          <a:xfrm>
            <a:off x="6675806" y="2194560"/>
            <a:ext cx="1491158" cy="1572768"/>
          </a:xfrm>
          <a:prstGeom prst="roundRect">
            <a:avLst>
              <a:gd name="adj" fmla="val 9811"/>
            </a:avLst>
          </a:prstGeom>
          <a:solidFill>
            <a:srgbClr val="181B3D"/>
          </a:solidFill>
          <a:ln w="9525">
            <a:solidFill>
              <a:srgbClr val="2C3166"/>
            </a:solidFill>
            <a:prstDash val="solid"/>
          </a:ln>
        </p:spPr>
      </p:sp>
      <p:sp>
        <p:nvSpPr>
          <p:cNvPr id="18" name="Stat number 186"/>
          <p:cNvSpPr txBox="1"/>
          <p:nvPr/>
        </p:nvSpPr>
        <p:spPr>
          <a:xfrm>
            <a:off x="6876974" y="2377440"/>
            <a:ext cx="1125398" cy="658368"/>
          </a:xfrm>
          <a:prstGeom prst="rect">
            <a:avLst/>
          </a:prstGeom>
          <a:noFill/>
          <a:ln/>
        </p:spPr>
        <p:txBody>
          <a:bodyPr wrap="square" lIns="0" tIns="0" rIns="0" bIns="0" rtlCol="0" anchor="t"/>
          <a:lstStyle/>
          <a:p>
            <a:pPr indent="0" marL="0">
              <a:buNone/>
            </a:pPr>
            <a:r>
              <a:rPr lang="en-GB" sz="3800" b="1" dirty="0">
                <a:solidFill>
                  <a:srgbClr val="FFFFFF"/>
                </a:solidFill>
                <a:latin typeface="Plus Jakarta Sans" pitchFamily="34" charset="0"/>
                <a:ea typeface="Plus Jakarta Sans" pitchFamily="34" charset="-122"/>
                <a:cs typeface="Plus Jakarta Sans" pitchFamily="34" charset="-120"/>
              </a:rPr>
              <a:t>8 h</a:t>
            </a:r>
            <a:endParaRPr lang="en-GB" sz="3800" dirty="0"/>
          </a:p>
        </p:txBody>
      </p:sp>
      <p:sp>
        <p:nvSpPr>
          <p:cNvPr id="19" name="Stat label 187"/>
          <p:cNvSpPr txBox="1"/>
          <p:nvPr/>
        </p:nvSpPr>
        <p:spPr>
          <a:xfrm>
            <a:off x="6876974" y="3090672"/>
            <a:ext cx="1161974" cy="566928"/>
          </a:xfrm>
          <a:prstGeom prst="rect">
            <a:avLst/>
          </a:prstGeom>
          <a:noFill/>
          <a:ln/>
        </p:spPr>
        <p:txBody>
          <a:bodyPr wrap="square" lIns="0" tIns="0" rIns="0" bIns="0" rtlCol="0" anchor="t"/>
          <a:lstStyle/>
          <a:p>
            <a:pPr indent="0" marL="0">
              <a:lnSpc>
                <a:spcPct val="105000"/>
              </a:lnSpc>
              <a:buNone/>
            </a:pPr>
            <a:r>
              <a:rPr lang="en-GB" sz="1250" dirty="0">
                <a:solidFill>
                  <a:srgbClr val="B4B8DC"/>
                </a:solidFill>
                <a:latin typeface="Inter" pitchFamily="34" charset="0"/>
                <a:ea typeface="Inter" pitchFamily="34" charset="-122"/>
                <a:cs typeface="Inter" pitchFamily="34" charset="-120"/>
              </a:rPr>
              <a:t>of reading</a:t>
            </a:r>
            <a:endParaRPr lang="en-GB" sz="1250" dirty="0"/>
          </a:p>
        </p:txBody>
      </p:sp>
      <p:sp>
        <p:nvSpPr>
          <p:cNvPr id="20" name="Stat tile 188"/>
          <p:cNvSpPr/>
          <p:nvPr/>
        </p:nvSpPr>
        <p:spPr>
          <a:xfrm>
            <a:off x="8368132" y="2194560"/>
            <a:ext cx="1491158" cy="1572768"/>
          </a:xfrm>
          <a:prstGeom prst="roundRect">
            <a:avLst>
              <a:gd name="adj" fmla="val 9811"/>
            </a:avLst>
          </a:prstGeom>
          <a:solidFill>
            <a:srgbClr val="181B3D"/>
          </a:solidFill>
          <a:ln w="9525">
            <a:solidFill>
              <a:srgbClr val="2C3166"/>
            </a:solidFill>
            <a:prstDash val="solid"/>
          </a:ln>
        </p:spPr>
      </p:sp>
      <p:sp>
        <p:nvSpPr>
          <p:cNvPr id="21" name="Stat number 189"/>
          <p:cNvSpPr txBox="1"/>
          <p:nvPr/>
        </p:nvSpPr>
        <p:spPr>
          <a:xfrm>
            <a:off x="8569300" y="2377440"/>
            <a:ext cx="1125398" cy="658368"/>
          </a:xfrm>
          <a:prstGeom prst="rect">
            <a:avLst/>
          </a:prstGeom>
          <a:noFill/>
          <a:ln/>
        </p:spPr>
        <p:txBody>
          <a:bodyPr wrap="square" lIns="0" tIns="0" rIns="0" bIns="0" rtlCol="0" anchor="t"/>
          <a:lstStyle/>
          <a:p>
            <a:pPr indent="0" marL="0">
              <a:buNone/>
            </a:pPr>
            <a:r>
              <a:rPr lang="en-GB" sz="3800" b="1" dirty="0">
                <a:solidFill>
                  <a:srgbClr val="FFFFFF"/>
                </a:solidFill>
                <a:latin typeface="Plus Jakarta Sans" pitchFamily="34" charset="0"/>
                <a:ea typeface="Plus Jakarta Sans" pitchFamily="34" charset="-122"/>
                <a:cs typeface="Plus Jakarta Sans" pitchFamily="34" charset="-120"/>
              </a:rPr>
              <a:t>45</a:t>
            </a:r>
            <a:endParaRPr lang="en-GB" sz="3800" dirty="0"/>
          </a:p>
        </p:txBody>
      </p:sp>
      <p:sp>
        <p:nvSpPr>
          <p:cNvPr id="22" name="Stat label 190"/>
          <p:cNvSpPr txBox="1"/>
          <p:nvPr/>
        </p:nvSpPr>
        <p:spPr>
          <a:xfrm>
            <a:off x="8569300" y="3090672"/>
            <a:ext cx="1161974" cy="566928"/>
          </a:xfrm>
          <a:prstGeom prst="rect">
            <a:avLst/>
          </a:prstGeom>
          <a:noFill/>
          <a:ln/>
        </p:spPr>
        <p:txBody>
          <a:bodyPr wrap="square" lIns="0" tIns="0" rIns="0" bIns="0" rtlCol="0" anchor="t"/>
          <a:lstStyle/>
          <a:p>
            <a:pPr indent="0" marL="0">
              <a:lnSpc>
                <a:spcPct val="105000"/>
              </a:lnSpc>
              <a:buNone/>
            </a:pPr>
            <a:r>
              <a:rPr lang="en-GB" sz="1250" dirty="0">
                <a:solidFill>
                  <a:srgbClr val="B4B8DC"/>
                </a:solidFill>
                <a:latin typeface="Inter" pitchFamily="34" charset="0"/>
                <a:ea typeface="Inter" pitchFamily="34" charset="-122"/>
                <a:cs typeface="Inter" pitchFamily="34" charset="-120"/>
              </a:rPr>
              <a:t>hands-on skills</a:t>
            </a:r>
            <a:endParaRPr lang="en-GB" sz="1250" dirty="0"/>
          </a:p>
        </p:txBody>
      </p:sp>
      <p:sp>
        <p:nvSpPr>
          <p:cNvPr id="23" name="Stat tile 191"/>
          <p:cNvSpPr/>
          <p:nvPr/>
        </p:nvSpPr>
        <p:spPr>
          <a:xfrm>
            <a:off x="10060457" y="2194560"/>
            <a:ext cx="1491158" cy="1572768"/>
          </a:xfrm>
          <a:prstGeom prst="roundRect">
            <a:avLst>
              <a:gd name="adj" fmla="val 9811"/>
            </a:avLst>
          </a:prstGeom>
          <a:solidFill>
            <a:srgbClr val="181B3D"/>
          </a:solidFill>
          <a:ln w="9525">
            <a:solidFill>
              <a:srgbClr val="2C3166"/>
            </a:solidFill>
            <a:prstDash val="solid"/>
          </a:ln>
        </p:spPr>
      </p:sp>
      <p:sp>
        <p:nvSpPr>
          <p:cNvPr id="24" name="Stat number 192"/>
          <p:cNvSpPr txBox="1"/>
          <p:nvPr/>
        </p:nvSpPr>
        <p:spPr>
          <a:xfrm>
            <a:off x="10261625" y="2377440"/>
            <a:ext cx="1125398" cy="658368"/>
          </a:xfrm>
          <a:prstGeom prst="rect">
            <a:avLst/>
          </a:prstGeom>
          <a:noFill/>
          <a:ln/>
        </p:spPr>
        <p:txBody>
          <a:bodyPr wrap="square" lIns="0" tIns="0" rIns="0" bIns="0" rtlCol="0" anchor="t"/>
          <a:lstStyle/>
          <a:p>
            <a:pPr indent="0" marL="0">
              <a:buNone/>
            </a:pPr>
            <a:r>
              <a:rPr lang="en-GB" sz="3800" b="1" dirty="0">
                <a:solidFill>
                  <a:srgbClr val="FFFFFF"/>
                </a:solidFill>
                <a:latin typeface="Plus Jakarta Sans" pitchFamily="34" charset="0"/>
                <a:ea typeface="Plus Jakarta Sans" pitchFamily="34" charset="-122"/>
                <a:cs typeface="Plus Jakarta Sans" pitchFamily="34" charset="-120"/>
              </a:rPr>
              <a:t>2</a:t>
            </a:r>
            <a:endParaRPr lang="en-GB" sz="3800" dirty="0"/>
          </a:p>
        </p:txBody>
      </p:sp>
      <p:sp>
        <p:nvSpPr>
          <p:cNvPr id="25" name="Stat label 193"/>
          <p:cNvSpPr txBox="1"/>
          <p:nvPr/>
        </p:nvSpPr>
        <p:spPr>
          <a:xfrm>
            <a:off x="10261625" y="3090672"/>
            <a:ext cx="1161974" cy="566928"/>
          </a:xfrm>
          <a:prstGeom prst="rect">
            <a:avLst/>
          </a:prstGeom>
          <a:noFill/>
          <a:ln/>
        </p:spPr>
        <p:txBody>
          <a:bodyPr wrap="square" lIns="0" tIns="0" rIns="0" bIns="0" rtlCol="0" anchor="t"/>
          <a:lstStyle/>
          <a:p>
            <a:pPr indent="0" marL="0">
              <a:lnSpc>
                <a:spcPct val="105000"/>
              </a:lnSpc>
              <a:buNone/>
            </a:pPr>
            <a:r>
              <a:rPr lang="en-GB" sz="1250" dirty="0">
                <a:solidFill>
                  <a:srgbClr val="B4B8DC"/>
                </a:solidFill>
                <a:latin typeface="Inter" pitchFamily="34" charset="0"/>
                <a:ea typeface="Inter" pitchFamily="34" charset="-122"/>
                <a:cs typeface="Inter" pitchFamily="34" charset="-120"/>
              </a:rPr>
              <a:t>certificates to earn</a:t>
            </a:r>
            <a:endParaRPr lang="en-GB" sz="1250" dirty="0"/>
          </a:p>
        </p:txBody>
      </p:sp>
      <p:sp>
        <p:nvSpPr>
          <p:cNvPr id="26" name="Stat tile 194"/>
          <p:cNvSpPr/>
          <p:nvPr/>
        </p:nvSpPr>
        <p:spPr>
          <a:xfrm>
            <a:off x="4983480" y="3968496"/>
            <a:ext cx="1491158" cy="1572768"/>
          </a:xfrm>
          <a:prstGeom prst="roundRect">
            <a:avLst>
              <a:gd name="adj" fmla="val 9811"/>
            </a:avLst>
          </a:prstGeom>
          <a:solidFill>
            <a:srgbClr val="181B3D"/>
          </a:solidFill>
          <a:ln w="9525">
            <a:solidFill>
              <a:srgbClr val="2C3166"/>
            </a:solidFill>
            <a:prstDash val="solid"/>
          </a:ln>
        </p:spPr>
      </p:sp>
      <p:sp>
        <p:nvSpPr>
          <p:cNvPr id="27" name="Stat number 195"/>
          <p:cNvSpPr txBox="1"/>
          <p:nvPr/>
        </p:nvSpPr>
        <p:spPr>
          <a:xfrm>
            <a:off x="5184648" y="4151376"/>
            <a:ext cx="1125398" cy="658368"/>
          </a:xfrm>
          <a:prstGeom prst="rect">
            <a:avLst/>
          </a:prstGeom>
          <a:noFill/>
          <a:ln/>
        </p:spPr>
        <p:txBody>
          <a:bodyPr wrap="square" lIns="0" tIns="0" rIns="0" bIns="0" rtlCol="0" anchor="t"/>
          <a:lstStyle/>
          <a:p>
            <a:pPr indent="0" marL="0">
              <a:buNone/>
            </a:pPr>
            <a:r>
              <a:rPr lang="en-GB" sz="3800" b="1" dirty="0">
                <a:solidFill>
                  <a:srgbClr val="FFFFFF"/>
                </a:solidFill>
                <a:latin typeface="Plus Jakarta Sans" pitchFamily="34" charset="0"/>
                <a:ea typeface="Plus Jakarta Sans" pitchFamily="34" charset="-122"/>
                <a:cs typeface="Plus Jakarta Sans" pitchFamily="34" charset="-120"/>
              </a:rPr>
              <a:t>42</a:t>
            </a:r>
            <a:endParaRPr lang="en-GB" sz="3800" dirty="0"/>
          </a:p>
        </p:txBody>
      </p:sp>
      <p:sp>
        <p:nvSpPr>
          <p:cNvPr id="28" name="Stat label 196"/>
          <p:cNvSpPr txBox="1"/>
          <p:nvPr/>
        </p:nvSpPr>
        <p:spPr>
          <a:xfrm>
            <a:off x="5184648" y="4864608"/>
            <a:ext cx="1161974" cy="566928"/>
          </a:xfrm>
          <a:prstGeom prst="rect">
            <a:avLst/>
          </a:prstGeom>
          <a:noFill/>
          <a:ln/>
        </p:spPr>
        <p:txBody>
          <a:bodyPr wrap="square" lIns="0" tIns="0" rIns="0" bIns="0" rtlCol="0" anchor="t"/>
          <a:lstStyle/>
          <a:p>
            <a:pPr indent="0" marL="0">
              <a:lnSpc>
                <a:spcPct val="105000"/>
              </a:lnSpc>
              <a:buNone/>
            </a:pPr>
            <a:r>
              <a:rPr lang="en-GB" sz="1250" dirty="0">
                <a:solidFill>
                  <a:srgbClr val="B4B8DC"/>
                </a:solidFill>
                <a:latin typeface="Inter" pitchFamily="34" charset="0"/>
                <a:ea typeface="Inter" pitchFamily="34" charset="-122"/>
                <a:cs typeface="Inter" pitchFamily="34" charset="-120"/>
              </a:rPr>
              <a:t>tools rated</a:t>
            </a:r>
            <a:endParaRPr lang="en-GB" sz="1250" dirty="0"/>
          </a:p>
        </p:txBody>
      </p:sp>
      <p:sp>
        <p:nvSpPr>
          <p:cNvPr id="29" name="Stat tile 197"/>
          <p:cNvSpPr/>
          <p:nvPr/>
        </p:nvSpPr>
        <p:spPr>
          <a:xfrm>
            <a:off x="6675806" y="3968496"/>
            <a:ext cx="1491158" cy="1572768"/>
          </a:xfrm>
          <a:prstGeom prst="roundRect">
            <a:avLst>
              <a:gd name="adj" fmla="val 9811"/>
            </a:avLst>
          </a:prstGeom>
          <a:solidFill>
            <a:srgbClr val="181B3D"/>
          </a:solidFill>
          <a:ln w="9525">
            <a:solidFill>
              <a:srgbClr val="2C3166"/>
            </a:solidFill>
            <a:prstDash val="solid"/>
          </a:ln>
        </p:spPr>
      </p:sp>
      <p:sp>
        <p:nvSpPr>
          <p:cNvPr id="30" name="Stat number 198"/>
          <p:cNvSpPr txBox="1"/>
          <p:nvPr/>
        </p:nvSpPr>
        <p:spPr>
          <a:xfrm>
            <a:off x="6876974" y="4151376"/>
            <a:ext cx="1125398" cy="658368"/>
          </a:xfrm>
          <a:prstGeom prst="rect">
            <a:avLst/>
          </a:prstGeom>
          <a:noFill/>
          <a:ln/>
        </p:spPr>
        <p:txBody>
          <a:bodyPr wrap="square" lIns="0" tIns="0" rIns="0" bIns="0" rtlCol="0" anchor="t"/>
          <a:lstStyle/>
          <a:p>
            <a:pPr indent="0" marL="0">
              <a:buNone/>
            </a:pPr>
            <a:r>
              <a:rPr lang="en-GB" sz="3800" b="1" dirty="0">
                <a:solidFill>
                  <a:srgbClr val="FFFFFF"/>
                </a:solidFill>
                <a:latin typeface="Plus Jakarta Sans" pitchFamily="34" charset="0"/>
                <a:ea typeface="Plus Jakarta Sans" pitchFamily="34" charset="-122"/>
                <a:cs typeface="Plus Jakarta Sans" pitchFamily="34" charset="-120"/>
              </a:rPr>
              <a:t>24</a:t>
            </a:r>
            <a:endParaRPr lang="en-GB" sz="3800" dirty="0"/>
          </a:p>
        </p:txBody>
      </p:sp>
      <p:sp>
        <p:nvSpPr>
          <p:cNvPr id="31" name="Stat label 199"/>
          <p:cNvSpPr txBox="1"/>
          <p:nvPr/>
        </p:nvSpPr>
        <p:spPr>
          <a:xfrm>
            <a:off x="6876974" y="4864608"/>
            <a:ext cx="1161974" cy="566928"/>
          </a:xfrm>
          <a:prstGeom prst="rect">
            <a:avLst/>
          </a:prstGeom>
          <a:noFill/>
          <a:ln/>
        </p:spPr>
        <p:txBody>
          <a:bodyPr wrap="square" lIns="0" tIns="0" rIns="0" bIns="0" rtlCol="0" anchor="t"/>
          <a:lstStyle/>
          <a:p>
            <a:pPr indent="0" marL="0">
              <a:lnSpc>
                <a:spcPct val="105000"/>
              </a:lnSpc>
              <a:buNone/>
            </a:pPr>
            <a:r>
              <a:rPr lang="en-GB" sz="1250" dirty="0">
                <a:solidFill>
                  <a:srgbClr val="B4B8DC"/>
                </a:solidFill>
                <a:latin typeface="Inter" pitchFamily="34" charset="0"/>
                <a:ea typeface="Inter" pitchFamily="34" charset="-122"/>
                <a:cs typeface="Inter" pitchFamily="34" charset="-120"/>
              </a:rPr>
              <a:t>models compared</a:t>
            </a:r>
            <a:endParaRPr lang="en-GB" sz="1250" dirty="0"/>
          </a:p>
        </p:txBody>
      </p:sp>
      <p:sp>
        <p:nvSpPr>
          <p:cNvPr id="32" name="Stat tile 200"/>
          <p:cNvSpPr/>
          <p:nvPr/>
        </p:nvSpPr>
        <p:spPr>
          <a:xfrm>
            <a:off x="8368132" y="3968496"/>
            <a:ext cx="1491158" cy="1572768"/>
          </a:xfrm>
          <a:prstGeom prst="roundRect">
            <a:avLst>
              <a:gd name="adj" fmla="val 9811"/>
            </a:avLst>
          </a:prstGeom>
          <a:solidFill>
            <a:srgbClr val="181B3D"/>
          </a:solidFill>
          <a:ln w="9525">
            <a:solidFill>
              <a:srgbClr val="2C3166"/>
            </a:solidFill>
            <a:prstDash val="solid"/>
          </a:ln>
        </p:spPr>
      </p:sp>
      <p:sp>
        <p:nvSpPr>
          <p:cNvPr id="33" name="Stat number 201"/>
          <p:cNvSpPr txBox="1"/>
          <p:nvPr/>
        </p:nvSpPr>
        <p:spPr>
          <a:xfrm>
            <a:off x="8569300" y="4151376"/>
            <a:ext cx="1125398" cy="658368"/>
          </a:xfrm>
          <a:prstGeom prst="rect">
            <a:avLst/>
          </a:prstGeom>
          <a:noFill/>
          <a:ln/>
        </p:spPr>
        <p:txBody>
          <a:bodyPr wrap="square" lIns="0" tIns="0" rIns="0" bIns="0" rtlCol="0" anchor="t"/>
          <a:lstStyle/>
          <a:p>
            <a:pPr indent="0" marL="0">
              <a:buNone/>
            </a:pPr>
            <a:r>
              <a:rPr lang="en-GB" sz="3800" b="1" dirty="0">
                <a:solidFill>
                  <a:srgbClr val="FFFFFF"/>
                </a:solidFill>
                <a:latin typeface="Plus Jakarta Sans" pitchFamily="34" charset="0"/>
                <a:ea typeface="Plus Jakarta Sans" pitchFamily="34" charset="-122"/>
                <a:cs typeface="Plus Jakarta Sans" pitchFamily="34" charset="-120"/>
              </a:rPr>
              <a:t>3</a:t>
            </a:r>
            <a:endParaRPr lang="en-GB" sz="3800" dirty="0"/>
          </a:p>
        </p:txBody>
      </p:sp>
      <p:sp>
        <p:nvSpPr>
          <p:cNvPr id="34" name="Stat label 202"/>
          <p:cNvSpPr txBox="1"/>
          <p:nvPr/>
        </p:nvSpPr>
        <p:spPr>
          <a:xfrm>
            <a:off x="8569300" y="4864608"/>
            <a:ext cx="1161974" cy="566928"/>
          </a:xfrm>
          <a:prstGeom prst="rect">
            <a:avLst/>
          </a:prstGeom>
          <a:noFill/>
          <a:ln/>
        </p:spPr>
        <p:txBody>
          <a:bodyPr wrap="square" lIns="0" tIns="0" rIns="0" bIns="0" rtlCol="0" anchor="t"/>
          <a:lstStyle/>
          <a:p>
            <a:pPr indent="0" marL="0">
              <a:lnSpc>
                <a:spcPct val="105000"/>
              </a:lnSpc>
              <a:buNone/>
            </a:pPr>
            <a:r>
              <a:rPr lang="en-GB" sz="1250" dirty="0">
                <a:solidFill>
                  <a:srgbClr val="B4B8DC"/>
                </a:solidFill>
                <a:latin typeface="Inter" pitchFamily="34" charset="0"/>
                <a:ea typeface="Inter" pitchFamily="34" charset="-122"/>
                <a:cs typeface="Inter" pitchFamily="34" charset="-120"/>
              </a:rPr>
              <a:t>games that teach</a:t>
            </a:r>
            <a:endParaRPr lang="en-GB" sz="1250" dirty="0"/>
          </a:p>
        </p:txBody>
      </p:sp>
      <p:sp>
        <p:nvSpPr>
          <p:cNvPr id="35" name="Stat tile 203"/>
          <p:cNvSpPr/>
          <p:nvPr/>
        </p:nvSpPr>
        <p:spPr>
          <a:xfrm>
            <a:off x="10060457" y="3968496"/>
            <a:ext cx="1491158" cy="1572768"/>
          </a:xfrm>
          <a:prstGeom prst="roundRect">
            <a:avLst>
              <a:gd name="adj" fmla="val 9811"/>
            </a:avLst>
          </a:prstGeom>
          <a:solidFill>
            <a:srgbClr val="181B3D"/>
          </a:solidFill>
          <a:ln w="9525">
            <a:solidFill>
              <a:srgbClr val="2C3166"/>
            </a:solidFill>
            <a:prstDash val="solid"/>
          </a:ln>
        </p:spPr>
      </p:sp>
      <p:sp>
        <p:nvSpPr>
          <p:cNvPr id="36" name="Stat number 204"/>
          <p:cNvSpPr txBox="1"/>
          <p:nvPr/>
        </p:nvSpPr>
        <p:spPr>
          <a:xfrm>
            <a:off x="10261625" y="4151376"/>
            <a:ext cx="1125398" cy="658368"/>
          </a:xfrm>
          <a:prstGeom prst="rect">
            <a:avLst/>
          </a:prstGeom>
          <a:noFill/>
          <a:ln/>
        </p:spPr>
        <p:txBody>
          <a:bodyPr wrap="square" lIns="0" tIns="0" rIns="0" bIns="0" rtlCol="0" anchor="t"/>
          <a:lstStyle/>
          <a:p>
            <a:pPr indent="0" marL="0">
              <a:buNone/>
            </a:pPr>
            <a:r>
              <a:rPr lang="en-GB" sz="3800" b="1" dirty="0">
                <a:solidFill>
                  <a:srgbClr val="FFFFFF"/>
                </a:solidFill>
                <a:latin typeface="Plus Jakarta Sans" pitchFamily="34" charset="0"/>
                <a:ea typeface="Plus Jakarta Sans" pitchFamily="34" charset="-122"/>
                <a:cs typeface="Plus Jakarta Sans" pitchFamily="34" charset="-120"/>
              </a:rPr>
              <a:t>3</a:t>
            </a:r>
            <a:endParaRPr lang="en-GB" sz="3800" dirty="0"/>
          </a:p>
        </p:txBody>
      </p:sp>
      <p:sp>
        <p:nvSpPr>
          <p:cNvPr id="37" name="Stat label 205"/>
          <p:cNvSpPr txBox="1"/>
          <p:nvPr/>
        </p:nvSpPr>
        <p:spPr>
          <a:xfrm>
            <a:off x="10261625" y="4864608"/>
            <a:ext cx="1161974" cy="566928"/>
          </a:xfrm>
          <a:prstGeom prst="rect">
            <a:avLst/>
          </a:prstGeom>
          <a:noFill/>
          <a:ln/>
        </p:spPr>
        <p:txBody>
          <a:bodyPr wrap="square" lIns="0" tIns="0" rIns="0" bIns="0" rtlCol="0" anchor="t"/>
          <a:lstStyle/>
          <a:p>
            <a:pPr indent="0" marL="0">
              <a:lnSpc>
                <a:spcPct val="105000"/>
              </a:lnSpc>
              <a:buNone/>
            </a:pPr>
            <a:r>
              <a:rPr lang="en-GB" sz="1250" dirty="0">
                <a:solidFill>
                  <a:srgbClr val="B4B8DC"/>
                </a:solidFill>
                <a:latin typeface="Inter" pitchFamily="34" charset="0"/>
                <a:ea typeface="Inter" pitchFamily="34" charset="-122"/>
                <a:cs typeface="Inter" pitchFamily="34" charset="-120"/>
              </a:rPr>
              <a:t>languages: EN, DE, FR</a:t>
            </a:r>
            <a:endParaRPr lang="en-GB" sz="1250" dirty="0"/>
          </a:p>
        </p:txBody>
      </p:sp>
      <p:sp>
        <p:nvSpPr>
          <p:cNvPr id="38" name="Caption 206"/>
          <p:cNvSpPr txBox="1"/>
          <p:nvPr/>
        </p:nvSpPr>
        <p:spPr>
          <a:xfrm>
            <a:off x="4983480" y="5669280"/>
            <a:ext cx="5486400" cy="274320"/>
          </a:xfrm>
          <a:prstGeom prst="rect">
            <a:avLst/>
          </a:prstGeom>
          <a:noFill/>
          <a:ln/>
        </p:spPr>
        <p:txBody>
          <a:bodyPr wrap="square" lIns="0" tIns="0" rIns="0" bIns="0" rtlCol="0" anchor="t"/>
          <a:lstStyle/>
          <a:p>
            <a:pPr indent="0" marL="0">
              <a:buNone/>
            </a:pPr>
            <a:r>
              <a:rPr lang="en-GB" sz="1150" dirty="0">
                <a:solidFill>
                  <a:srgbClr val="8A8FBF"/>
                </a:solidFill>
                <a:latin typeface="Inter" pitchFamily="34" charset="0"/>
                <a:ea typeface="Inter" pitchFamily="34" charset="-122"/>
                <a:cs typeface="Inter" pitchFamily="34" charset="-120"/>
              </a:rPr>
              <a:t>As of October 2026. goodaiguide.com</a:t>
            </a:r>
            <a:endParaRPr lang="en-GB" sz="115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8A8FBF"/>
                </a:solidFill>
                <a:latin typeface="Inter"/>
                <a:ea typeface="Inter"/>
                <a:cs typeface="Inter"/>
              </a:defRPr>
            </a:lvl1pPr>
          </a:lstStyle>
          <a:p>
            <a:pPr algn="r"/>
            <a:fld id="{F7021451-1387-4CA6-816F-3879F97B5CBC}" type="slidenum">
              <a:rPr b="1" lang="en-GB"/>
              <a:t>8</a:t>
            </a:fld>
            <a:endParaRPr lang="en-GB"/>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Kicker 207"/>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THE FLUENCY PATH</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From curious to capable,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on purpose</a:t>
            </a:r>
            <a:endParaRPr lang="en-GB" sz="3600" dirty="0"/>
          </a:p>
        </p:txBody>
      </p:sp>
      <p:sp>
        <p:nvSpPr>
          <p:cNvPr id="4" name="Path line 208"/>
          <p:cNvSpPr/>
          <p:nvPr/>
        </p:nvSpPr>
        <p:spPr>
          <a:xfrm>
            <a:off x="914400" y="2377440"/>
            <a:ext cx="8389391" cy="0"/>
          </a:xfrm>
          <a:prstGeom prst="line">
            <a:avLst/>
          </a:prstGeom>
          <a:noFill/>
          <a:ln w="38100">
            <a:solidFill>
              <a:srgbClr val="E0E7FF"/>
            </a:solidFill>
            <a:prstDash val="solid"/>
          </a:ln>
        </p:spPr>
      </p:sp>
      <p:sp>
        <p:nvSpPr>
          <p:cNvPr id="5" name="Pill 209"/>
          <p:cNvSpPr/>
          <p:nvPr/>
        </p:nvSpPr>
        <p:spPr>
          <a:xfrm>
            <a:off x="640080" y="2103120"/>
            <a:ext cx="548640" cy="548640"/>
          </a:xfrm>
          <a:prstGeom prst="roundRect">
            <a:avLst>
              <a:gd name="adj" fmla="val 50000"/>
            </a:avLst>
          </a:prstGeom>
          <a:solidFill>
            <a:srgbClr val="4F46E5"/>
          </a:solidFill>
          <a:ln/>
        </p:spPr>
      </p:sp>
      <p:sp>
        <p:nvSpPr>
          <p:cNvPr id="6" name="Pill label 210"/>
          <p:cNvSpPr txBox="1"/>
          <p:nvPr/>
        </p:nvSpPr>
        <p:spPr>
          <a:xfrm>
            <a:off x="640080" y="2103120"/>
            <a:ext cx="548640" cy="548640"/>
          </a:xfrm>
          <a:prstGeom prst="rect">
            <a:avLst/>
          </a:prstGeom>
          <a:noFill/>
          <a:ln/>
        </p:spPr>
        <p:txBody>
          <a:bodyPr wrap="square" lIns="0" tIns="0" rIns="0" bIns="0" rtlCol="0" anchor="ctr"/>
          <a:lstStyle/>
          <a:p>
            <a:pPr algn="ctr" indent="0" marL="0">
              <a:buNone/>
            </a:pPr>
            <a:r>
              <a:rPr lang="en-GB" sz="1800" b="1" dirty="0">
                <a:solidFill>
                  <a:srgbClr val="FFFFFF"/>
                </a:solidFill>
                <a:latin typeface="Inter" pitchFamily="34" charset="0"/>
                <a:ea typeface="Inter" pitchFamily="34" charset="-122"/>
                <a:cs typeface="Inter" pitchFamily="34" charset="-120"/>
              </a:rPr>
              <a:t>1</a:t>
            </a:r>
            <a:endParaRPr lang="en-GB" sz="1800" dirty="0"/>
          </a:p>
        </p:txBody>
      </p:sp>
      <p:sp>
        <p:nvSpPr>
          <p:cNvPr id="7" name="Pill 211"/>
          <p:cNvSpPr/>
          <p:nvPr/>
        </p:nvSpPr>
        <p:spPr>
          <a:xfrm>
            <a:off x="1325880" y="2221992"/>
            <a:ext cx="1234440" cy="310896"/>
          </a:xfrm>
          <a:prstGeom prst="roundRect">
            <a:avLst>
              <a:gd name="adj" fmla="val 50000"/>
            </a:avLst>
          </a:prstGeom>
          <a:solidFill>
            <a:srgbClr val="E8E4F2"/>
          </a:solidFill>
          <a:ln/>
        </p:spPr>
      </p:sp>
      <p:sp>
        <p:nvSpPr>
          <p:cNvPr id="8" name="Pill label 212"/>
          <p:cNvSpPr txBox="1"/>
          <p:nvPr/>
        </p:nvSpPr>
        <p:spPr>
          <a:xfrm>
            <a:off x="1325880" y="2221992"/>
            <a:ext cx="1234440" cy="310896"/>
          </a:xfrm>
          <a:prstGeom prst="rect">
            <a:avLst/>
          </a:prstGeom>
          <a:noFill/>
          <a:ln/>
        </p:spPr>
        <p:txBody>
          <a:bodyPr wrap="square" lIns="0" tIns="0" rIns="0" bIns="0" rtlCol="0" anchor="ctr"/>
          <a:lstStyle/>
          <a:p>
            <a:pPr algn="ctr" indent="0" marL="0">
              <a:buNone/>
            </a:pPr>
            <a:r>
              <a:rPr lang="en-GB" sz="1150" b="1" dirty="0">
                <a:solidFill>
                  <a:srgbClr val="4338CA"/>
                </a:solidFill>
                <a:latin typeface="Inter" pitchFamily="34" charset="0"/>
                <a:ea typeface="Inter" pitchFamily="34" charset="-122"/>
                <a:cs typeface="Inter" pitchFamily="34" charset="-120"/>
              </a:rPr>
              <a:t>2 min</a:t>
            </a:r>
            <a:endParaRPr lang="en-GB" sz="1150" dirty="0"/>
          </a:p>
        </p:txBody>
      </p:sp>
      <p:sp>
        <p:nvSpPr>
          <p:cNvPr id="9" name="Step title 213"/>
          <p:cNvSpPr txBox="1"/>
          <p:nvPr/>
        </p:nvSpPr>
        <p:spPr>
          <a:xfrm>
            <a:off x="640080" y="2761488"/>
            <a:ext cx="2430704" cy="713232"/>
          </a:xfrm>
          <a:prstGeom prst="rect">
            <a:avLst/>
          </a:prstGeom>
          <a:noFill/>
          <a:ln/>
        </p:spPr>
        <p:txBody>
          <a:bodyPr wrap="square" lIns="0" tIns="0" rIns="0" bIns="0" rtlCol="0" anchor="b"/>
          <a:lstStyle/>
          <a:p>
            <a:pPr indent="0" marL="0">
              <a:lnSpc>
                <a:spcPct val="98000"/>
              </a:lnSpc>
              <a:buNone/>
            </a:pPr>
            <a:r>
              <a:rPr lang="en-GB" sz="1800" b="1" dirty="0">
                <a:solidFill>
                  <a:srgbClr val="191919"/>
                </a:solidFill>
                <a:latin typeface="Plus Jakarta Sans" pitchFamily="34" charset="0"/>
                <a:ea typeface="Plus Jakarta Sans" pitchFamily="34" charset="-122"/>
                <a:cs typeface="Plus Jakarta Sans" pitchFamily="34" charset="-120"/>
              </a:rPr>
              <a:t>Find your level</a:t>
            </a:r>
            <a:endParaRPr lang="en-GB" sz="1800" dirty="0"/>
          </a:p>
        </p:txBody>
      </p:sp>
      <p:sp>
        <p:nvSpPr>
          <p:cNvPr id="10" name="Step body 214"/>
          <p:cNvSpPr txBox="1"/>
          <p:nvPr/>
        </p:nvSpPr>
        <p:spPr>
          <a:xfrm>
            <a:off x="640080" y="3566160"/>
            <a:ext cx="2384984" cy="822960"/>
          </a:xfrm>
          <a:prstGeom prst="rect">
            <a:avLst/>
          </a:prstGeom>
          <a:noFill/>
          <a:ln/>
        </p:spPr>
        <p:txBody>
          <a:bodyPr wrap="square" lIns="0" tIns="0" rIns="0" bIns="0" rtlCol="0" anchor="t"/>
          <a:lstStyle/>
          <a:p>
            <a:pPr indent="0" marL="0">
              <a:lnSpc>
                <a:spcPct val="108000"/>
              </a:lnSpc>
              <a:buNone/>
            </a:pPr>
            <a:r>
              <a:rPr lang="en-GB" sz="1400" dirty="0">
                <a:solidFill>
                  <a:srgbClr val="4A4A4A"/>
                </a:solidFill>
                <a:latin typeface="Inter" pitchFamily="34" charset="0"/>
                <a:ea typeface="Inter" pitchFamily="34" charset="-122"/>
                <a:cs typeface="Inter" pitchFamily="34" charset="-120"/>
              </a:rPr>
              <a:t>A quiz with no wrong answers. You get your level and what to do next.</a:t>
            </a:r>
            <a:endParaRPr lang="en-GB" sz="1400" dirty="0"/>
          </a:p>
        </p:txBody>
      </p:sp>
      <p:sp>
        <p:nvSpPr>
          <p:cNvPr id="11" name="Pill 215"/>
          <p:cNvSpPr/>
          <p:nvPr/>
        </p:nvSpPr>
        <p:spPr>
          <a:xfrm>
            <a:off x="3436544" y="2103120"/>
            <a:ext cx="548640" cy="548640"/>
          </a:xfrm>
          <a:prstGeom prst="roundRect">
            <a:avLst>
              <a:gd name="adj" fmla="val 50000"/>
            </a:avLst>
          </a:prstGeom>
          <a:solidFill>
            <a:srgbClr val="4F46E5"/>
          </a:solidFill>
          <a:ln/>
        </p:spPr>
      </p:sp>
      <p:sp>
        <p:nvSpPr>
          <p:cNvPr id="12" name="Pill label 216"/>
          <p:cNvSpPr txBox="1"/>
          <p:nvPr/>
        </p:nvSpPr>
        <p:spPr>
          <a:xfrm>
            <a:off x="3436544" y="2103120"/>
            <a:ext cx="548640" cy="548640"/>
          </a:xfrm>
          <a:prstGeom prst="rect">
            <a:avLst/>
          </a:prstGeom>
          <a:noFill/>
          <a:ln/>
        </p:spPr>
        <p:txBody>
          <a:bodyPr wrap="square" lIns="0" tIns="0" rIns="0" bIns="0" rtlCol="0" anchor="ctr"/>
          <a:lstStyle/>
          <a:p>
            <a:pPr algn="ctr" indent="0" marL="0">
              <a:buNone/>
            </a:pPr>
            <a:r>
              <a:rPr lang="en-GB" sz="1800" b="1" dirty="0">
                <a:solidFill>
                  <a:srgbClr val="FFFFFF"/>
                </a:solidFill>
                <a:latin typeface="Inter" pitchFamily="34" charset="0"/>
                <a:ea typeface="Inter" pitchFamily="34" charset="-122"/>
                <a:cs typeface="Inter" pitchFamily="34" charset="-120"/>
              </a:rPr>
              <a:t>2</a:t>
            </a:r>
            <a:endParaRPr lang="en-GB" sz="1800" dirty="0"/>
          </a:p>
        </p:txBody>
      </p:sp>
      <p:sp>
        <p:nvSpPr>
          <p:cNvPr id="13" name="Pill 217"/>
          <p:cNvSpPr/>
          <p:nvPr/>
        </p:nvSpPr>
        <p:spPr>
          <a:xfrm>
            <a:off x="4122344" y="2221992"/>
            <a:ext cx="1234440" cy="310896"/>
          </a:xfrm>
          <a:prstGeom prst="roundRect">
            <a:avLst>
              <a:gd name="adj" fmla="val 50000"/>
            </a:avLst>
          </a:prstGeom>
          <a:solidFill>
            <a:srgbClr val="E8E4F2"/>
          </a:solidFill>
          <a:ln/>
        </p:spPr>
      </p:sp>
      <p:sp>
        <p:nvSpPr>
          <p:cNvPr id="14" name="Pill label 218"/>
          <p:cNvSpPr txBox="1"/>
          <p:nvPr/>
        </p:nvSpPr>
        <p:spPr>
          <a:xfrm>
            <a:off x="4122344" y="2221992"/>
            <a:ext cx="1234440" cy="310896"/>
          </a:xfrm>
          <a:prstGeom prst="rect">
            <a:avLst/>
          </a:prstGeom>
          <a:noFill/>
          <a:ln/>
        </p:spPr>
        <p:txBody>
          <a:bodyPr wrap="square" lIns="0" tIns="0" rIns="0" bIns="0" rtlCol="0" anchor="ctr"/>
          <a:lstStyle/>
          <a:p>
            <a:pPr algn="ctr" indent="0" marL="0">
              <a:buNone/>
            </a:pPr>
            <a:r>
              <a:rPr lang="en-GB" sz="1150" b="1" dirty="0">
                <a:solidFill>
                  <a:srgbClr val="4338CA"/>
                </a:solidFill>
                <a:latin typeface="Inter" pitchFamily="34" charset="0"/>
                <a:ea typeface="Inter" pitchFamily="34" charset="-122"/>
                <a:cs typeface="Inter" pitchFamily="34" charset="-120"/>
              </a:rPr>
              <a:t>4 levels</a:t>
            </a:r>
            <a:endParaRPr lang="en-GB" sz="1150" dirty="0"/>
          </a:p>
        </p:txBody>
      </p:sp>
      <p:sp>
        <p:nvSpPr>
          <p:cNvPr id="15" name="Step title 219"/>
          <p:cNvSpPr txBox="1"/>
          <p:nvPr/>
        </p:nvSpPr>
        <p:spPr>
          <a:xfrm>
            <a:off x="3436544" y="2761488"/>
            <a:ext cx="2430704" cy="713232"/>
          </a:xfrm>
          <a:prstGeom prst="rect">
            <a:avLst/>
          </a:prstGeom>
          <a:noFill/>
          <a:ln/>
        </p:spPr>
        <p:txBody>
          <a:bodyPr wrap="square" lIns="0" tIns="0" rIns="0" bIns="0" rtlCol="0" anchor="b"/>
          <a:lstStyle/>
          <a:p>
            <a:pPr indent="0" marL="0">
              <a:lnSpc>
                <a:spcPct val="98000"/>
              </a:lnSpc>
              <a:buNone/>
            </a:pPr>
            <a:r>
              <a:rPr lang="en-GB" sz="1800" b="1" dirty="0">
                <a:solidFill>
                  <a:srgbClr val="191919"/>
                </a:solidFill>
                <a:latin typeface="Plus Jakarta Sans" pitchFamily="34" charset="0"/>
                <a:ea typeface="Plus Jakarta Sans" pitchFamily="34" charset="-122"/>
                <a:cs typeface="Plus Jakarta Sans" pitchFamily="34" charset="-120"/>
              </a:rPr>
              <a:t>See what good looks like</a:t>
            </a:r>
            <a:endParaRPr lang="en-GB" sz="1800" dirty="0"/>
          </a:p>
        </p:txBody>
      </p:sp>
      <p:sp>
        <p:nvSpPr>
          <p:cNvPr id="16" name="Step body 220"/>
          <p:cNvSpPr txBox="1"/>
          <p:nvPr/>
        </p:nvSpPr>
        <p:spPr>
          <a:xfrm>
            <a:off x="3436544" y="3566160"/>
            <a:ext cx="2384984" cy="822960"/>
          </a:xfrm>
          <a:prstGeom prst="rect">
            <a:avLst/>
          </a:prstGeom>
          <a:noFill/>
          <a:ln/>
        </p:spPr>
        <p:txBody>
          <a:bodyPr wrap="square" lIns="0" tIns="0" rIns="0" bIns="0" rtlCol="0" anchor="t"/>
          <a:lstStyle/>
          <a:p>
            <a:pPr indent="0" marL="0">
              <a:lnSpc>
                <a:spcPct val="108000"/>
              </a:lnSpc>
              <a:buNone/>
            </a:pPr>
            <a:r>
              <a:rPr lang="en-GB" sz="1400" dirty="0">
                <a:solidFill>
                  <a:srgbClr val="4A4A4A"/>
                </a:solidFill>
                <a:latin typeface="Inter" pitchFamily="34" charset="0"/>
                <a:ea typeface="Inter" pitchFamily="34" charset="-122"/>
                <a:cs typeface="Inter" pitchFamily="34" charset="-120"/>
              </a:rPr>
              <a:t>From AI Curious to AI Advanced, each with a playbook.</a:t>
            </a:r>
            <a:endParaRPr lang="en-GB" sz="1400" dirty="0"/>
          </a:p>
        </p:txBody>
      </p:sp>
      <p:sp>
        <p:nvSpPr>
          <p:cNvPr id="17" name="Pill 221"/>
          <p:cNvSpPr/>
          <p:nvPr/>
        </p:nvSpPr>
        <p:spPr>
          <a:xfrm>
            <a:off x="6233008" y="2103120"/>
            <a:ext cx="548640" cy="548640"/>
          </a:xfrm>
          <a:prstGeom prst="roundRect">
            <a:avLst>
              <a:gd name="adj" fmla="val 50000"/>
            </a:avLst>
          </a:prstGeom>
          <a:solidFill>
            <a:srgbClr val="4F46E5"/>
          </a:solidFill>
          <a:ln/>
        </p:spPr>
      </p:sp>
      <p:sp>
        <p:nvSpPr>
          <p:cNvPr id="18" name="Pill label 222"/>
          <p:cNvSpPr txBox="1"/>
          <p:nvPr/>
        </p:nvSpPr>
        <p:spPr>
          <a:xfrm>
            <a:off x="6233008" y="2103120"/>
            <a:ext cx="548640" cy="548640"/>
          </a:xfrm>
          <a:prstGeom prst="rect">
            <a:avLst/>
          </a:prstGeom>
          <a:noFill/>
          <a:ln/>
        </p:spPr>
        <p:txBody>
          <a:bodyPr wrap="square" lIns="0" tIns="0" rIns="0" bIns="0" rtlCol="0" anchor="ctr"/>
          <a:lstStyle/>
          <a:p>
            <a:pPr algn="ctr" indent="0" marL="0">
              <a:buNone/>
            </a:pPr>
            <a:r>
              <a:rPr lang="en-GB" sz="1800" b="1" dirty="0">
                <a:solidFill>
                  <a:srgbClr val="FFFFFF"/>
                </a:solidFill>
                <a:latin typeface="Inter" pitchFamily="34" charset="0"/>
                <a:ea typeface="Inter" pitchFamily="34" charset="-122"/>
                <a:cs typeface="Inter" pitchFamily="34" charset="-120"/>
              </a:rPr>
              <a:t>3</a:t>
            </a:r>
            <a:endParaRPr lang="en-GB" sz="1800" dirty="0"/>
          </a:p>
        </p:txBody>
      </p:sp>
      <p:sp>
        <p:nvSpPr>
          <p:cNvPr id="19" name="Pill 223"/>
          <p:cNvSpPr/>
          <p:nvPr/>
        </p:nvSpPr>
        <p:spPr>
          <a:xfrm>
            <a:off x="6918808" y="2221992"/>
            <a:ext cx="1234440" cy="310896"/>
          </a:xfrm>
          <a:prstGeom prst="roundRect">
            <a:avLst>
              <a:gd name="adj" fmla="val 50000"/>
            </a:avLst>
          </a:prstGeom>
          <a:solidFill>
            <a:srgbClr val="E8E4F2"/>
          </a:solidFill>
          <a:ln/>
        </p:spPr>
      </p:sp>
      <p:sp>
        <p:nvSpPr>
          <p:cNvPr id="20" name="Pill label 224"/>
          <p:cNvSpPr txBox="1"/>
          <p:nvPr/>
        </p:nvSpPr>
        <p:spPr>
          <a:xfrm>
            <a:off x="6918808" y="2221992"/>
            <a:ext cx="1234440" cy="310896"/>
          </a:xfrm>
          <a:prstGeom prst="rect">
            <a:avLst/>
          </a:prstGeom>
          <a:noFill/>
          <a:ln/>
        </p:spPr>
        <p:txBody>
          <a:bodyPr wrap="square" lIns="0" tIns="0" rIns="0" bIns="0" rtlCol="0" anchor="ctr"/>
          <a:lstStyle/>
          <a:p>
            <a:pPr algn="ctr" indent="0" marL="0">
              <a:buNone/>
            </a:pPr>
            <a:r>
              <a:rPr lang="en-GB" sz="1150" b="1" dirty="0">
                <a:solidFill>
                  <a:srgbClr val="4338CA"/>
                </a:solidFill>
                <a:latin typeface="Inter" pitchFamily="34" charset="0"/>
                <a:ea typeface="Inter" pitchFamily="34" charset="-122"/>
                <a:cs typeface="Inter" pitchFamily="34" charset="-120"/>
              </a:rPr>
              <a:t>45 skills</a:t>
            </a:r>
            <a:endParaRPr lang="en-GB" sz="1150" dirty="0"/>
          </a:p>
        </p:txBody>
      </p:sp>
      <p:sp>
        <p:nvSpPr>
          <p:cNvPr id="21" name="Step title 225"/>
          <p:cNvSpPr txBox="1"/>
          <p:nvPr/>
        </p:nvSpPr>
        <p:spPr>
          <a:xfrm>
            <a:off x="6233008" y="2761488"/>
            <a:ext cx="2430704" cy="713232"/>
          </a:xfrm>
          <a:prstGeom prst="rect">
            <a:avLst/>
          </a:prstGeom>
          <a:noFill/>
          <a:ln/>
        </p:spPr>
        <p:txBody>
          <a:bodyPr wrap="square" lIns="0" tIns="0" rIns="0" bIns="0" rtlCol="0" anchor="b"/>
          <a:lstStyle/>
          <a:p>
            <a:pPr indent="0" marL="0">
              <a:lnSpc>
                <a:spcPct val="98000"/>
              </a:lnSpc>
              <a:buNone/>
            </a:pPr>
            <a:r>
              <a:rPr lang="en-GB" sz="1800" b="1" dirty="0">
                <a:solidFill>
                  <a:srgbClr val="191919"/>
                </a:solidFill>
                <a:latin typeface="Plus Jakarta Sans" pitchFamily="34" charset="0"/>
                <a:ea typeface="Plus Jakarta Sans" pitchFamily="34" charset="-122"/>
                <a:cs typeface="Plus Jakarta Sans" pitchFamily="34" charset="-120"/>
              </a:rPr>
              <a:t>Work the checklist</a:t>
            </a:r>
            <a:endParaRPr lang="en-GB" sz="1800" dirty="0"/>
          </a:p>
        </p:txBody>
      </p:sp>
      <p:sp>
        <p:nvSpPr>
          <p:cNvPr id="22" name="Step body 226"/>
          <p:cNvSpPr txBox="1"/>
          <p:nvPr/>
        </p:nvSpPr>
        <p:spPr>
          <a:xfrm>
            <a:off x="6233008" y="3566160"/>
            <a:ext cx="2384984" cy="822960"/>
          </a:xfrm>
          <a:prstGeom prst="rect">
            <a:avLst/>
          </a:prstGeom>
          <a:noFill/>
          <a:ln/>
        </p:spPr>
        <p:txBody>
          <a:bodyPr wrap="square" lIns="0" tIns="0" rIns="0" bIns="0" rtlCol="0" anchor="t"/>
          <a:lstStyle/>
          <a:p>
            <a:pPr indent="0" marL="0">
              <a:lnSpc>
                <a:spcPct val="108000"/>
              </a:lnSpc>
              <a:buNone/>
            </a:pPr>
            <a:r>
              <a:rPr lang="en-GB" sz="1400" dirty="0">
                <a:solidFill>
                  <a:srgbClr val="4A4A4A"/>
                </a:solidFill>
                <a:latin typeface="Inter" pitchFamily="34" charset="0"/>
                <a:ea typeface="Inter" pitchFamily="34" charset="-122"/>
                <a:cs typeface="Inter" pitchFamily="34" charset="-120"/>
              </a:rPr>
              <a:t>Each with why it matters and, for most, an example to try.</a:t>
            </a:r>
            <a:endParaRPr lang="en-GB" sz="1400" dirty="0"/>
          </a:p>
        </p:txBody>
      </p:sp>
      <p:sp>
        <p:nvSpPr>
          <p:cNvPr id="23" name="Pill 227"/>
          <p:cNvSpPr/>
          <p:nvPr/>
        </p:nvSpPr>
        <p:spPr>
          <a:xfrm>
            <a:off x="9029471" y="2103120"/>
            <a:ext cx="548640" cy="548640"/>
          </a:xfrm>
          <a:prstGeom prst="roundRect">
            <a:avLst>
              <a:gd name="adj" fmla="val 50000"/>
            </a:avLst>
          </a:prstGeom>
          <a:solidFill>
            <a:srgbClr val="4F46E5"/>
          </a:solidFill>
          <a:ln/>
        </p:spPr>
      </p:sp>
      <p:sp>
        <p:nvSpPr>
          <p:cNvPr id="24" name="Pill label 228"/>
          <p:cNvSpPr txBox="1"/>
          <p:nvPr/>
        </p:nvSpPr>
        <p:spPr>
          <a:xfrm>
            <a:off x="9029471" y="2103120"/>
            <a:ext cx="548640" cy="548640"/>
          </a:xfrm>
          <a:prstGeom prst="rect">
            <a:avLst/>
          </a:prstGeom>
          <a:noFill/>
          <a:ln/>
        </p:spPr>
        <p:txBody>
          <a:bodyPr wrap="square" lIns="0" tIns="0" rIns="0" bIns="0" rtlCol="0" anchor="ctr"/>
          <a:lstStyle/>
          <a:p>
            <a:pPr algn="ctr" indent="0" marL="0">
              <a:buNone/>
            </a:pPr>
            <a:r>
              <a:rPr lang="en-GB" sz="1800" b="1" dirty="0">
                <a:solidFill>
                  <a:srgbClr val="FFFFFF"/>
                </a:solidFill>
                <a:latin typeface="Inter" pitchFamily="34" charset="0"/>
                <a:ea typeface="Inter" pitchFamily="34" charset="-122"/>
                <a:cs typeface="Inter" pitchFamily="34" charset="-120"/>
              </a:rPr>
              <a:t>4</a:t>
            </a:r>
            <a:endParaRPr lang="en-GB" sz="1800" dirty="0"/>
          </a:p>
        </p:txBody>
      </p:sp>
      <p:sp>
        <p:nvSpPr>
          <p:cNvPr id="25" name="Pill 229"/>
          <p:cNvSpPr/>
          <p:nvPr/>
        </p:nvSpPr>
        <p:spPr>
          <a:xfrm>
            <a:off x="9715271" y="2221992"/>
            <a:ext cx="1234440" cy="310896"/>
          </a:xfrm>
          <a:prstGeom prst="roundRect">
            <a:avLst>
              <a:gd name="adj" fmla="val 50000"/>
            </a:avLst>
          </a:prstGeom>
          <a:solidFill>
            <a:srgbClr val="E8E4F2"/>
          </a:solidFill>
          <a:ln/>
        </p:spPr>
      </p:sp>
      <p:sp>
        <p:nvSpPr>
          <p:cNvPr id="26" name="Pill label 230"/>
          <p:cNvSpPr txBox="1"/>
          <p:nvPr/>
        </p:nvSpPr>
        <p:spPr>
          <a:xfrm>
            <a:off x="9715271" y="2221992"/>
            <a:ext cx="1234440" cy="310896"/>
          </a:xfrm>
          <a:prstGeom prst="rect">
            <a:avLst/>
          </a:prstGeom>
          <a:noFill/>
          <a:ln/>
        </p:spPr>
        <p:txBody>
          <a:bodyPr wrap="square" lIns="0" tIns="0" rIns="0" bIns="0" rtlCol="0" anchor="ctr"/>
          <a:lstStyle/>
          <a:p>
            <a:pPr algn="ctr" indent="0" marL="0">
              <a:buNone/>
            </a:pPr>
            <a:r>
              <a:rPr lang="en-GB" sz="1150" b="1" dirty="0">
                <a:solidFill>
                  <a:srgbClr val="4338CA"/>
                </a:solidFill>
                <a:latin typeface="Inter" pitchFamily="34" charset="0"/>
                <a:ea typeface="Inter" pitchFamily="34" charset="-122"/>
                <a:cs typeface="Inter" pitchFamily="34" charset="-120"/>
              </a:rPr>
              <a:t>2 certificates</a:t>
            </a:r>
            <a:endParaRPr lang="en-GB" sz="1150" dirty="0"/>
          </a:p>
        </p:txBody>
      </p:sp>
      <p:sp>
        <p:nvSpPr>
          <p:cNvPr id="27" name="Step title 231"/>
          <p:cNvSpPr txBox="1"/>
          <p:nvPr/>
        </p:nvSpPr>
        <p:spPr>
          <a:xfrm>
            <a:off x="9029471" y="2761488"/>
            <a:ext cx="2430704" cy="713232"/>
          </a:xfrm>
          <a:prstGeom prst="rect">
            <a:avLst/>
          </a:prstGeom>
          <a:noFill/>
          <a:ln/>
        </p:spPr>
        <p:txBody>
          <a:bodyPr wrap="square" lIns="0" tIns="0" rIns="0" bIns="0" rtlCol="0" anchor="b"/>
          <a:lstStyle/>
          <a:p>
            <a:pPr indent="0" marL="0">
              <a:lnSpc>
                <a:spcPct val="98000"/>
              </a:lnSpc>
              <a:buNone/>
            </a:pPr>
            <a:r>
              <a:rPr lang="en-GB" sz="1800" b="1" dirty="0">
                <a:solidFill>
                  <a:srgbClr val="191919"/>
                </a:solidFill>
                <a:latin typeface="Plus Jakarta Sans" pitchFamily="34" charset="0"/>
                <a:ea typeface="Plus Jakarta Sans" pitchFamily="34" charset="-122"/>
                <a:cs typeface="Plus Jakarta Sans" pitchFamily="34" charset="-120"/>
              </a:rPr>
              <a:t>Prove it</a:t>
            </a:r>
            <a:endParaRPr lang="en-GB" sz="1800" dirty="0"/>
          </a:p>
        </p:txBody>
      </p:sp>
      <p:sp>
        <p:nvSpPr>
          <p:cNvPr id="28" name="Step body 232"/>
          <p:cNvSpPr txBox="1"/>
          <p:nvPr/>
        </p:nvSpPr>
        <p:spPr>
          <a:xfrm>
            <a:off x="9029471" y="3566160"/>
            <a:ext cx="2384984" cy="822960"/>
          </a:xfrm>
          <a:prstGeom prst="rect">
            <a:avLst/>
          </a:prstGeom>
          <a:noFill/>
          <a:ln/>
        </p:spPr>
        <p:txBody>
          <a:bodyPr wrap="square" lIns="0" tIns="0" rIns="0" bIns="0" rtlCol="0" anchor="t"/>
          <a:lstStyle/>
          <a:p>
            <a:pPr indent="0" marL="0">
              <a:lnSpc>
                <a:spcPct val="108000"/>
              </a:lnSpc>
              <a:buNone/>
            </a:pPr>
            <a:r>
              <a:rPr lang="en-GB" sz="1400" dirty="0">
                <a:solidFill>
                  <a:srgbClr val="4A4A4A"/>
                </a:solidFill>
                <a:latin typeface="Inter" pitchFamily="34" charset="0"/>
                <a:ea typeface="Inter" pitchFamily="34" charset="-122"/>
                <a:cs typeface="Inter" pitchFamily="34" charset="-120"/>
              </a:rPr>
              <a:t>An open-book check, then a PDF and a LinkedIn credential.</a:t>
            </a:r>
            <a:endParaRPr lang="en-GB" sz="1400" dirty="0"/>
          </a:p>
        </p:txBody>
      </p:sp>
      <p:sp>
        <p:nvSpPr>
          <p:cNvPr id="29" name="Level step 233"/>
          <p:cNvSpPr/>
          <p:nvPr/>
        </p:nvSpPr>
        <p:spPr>
          <a:xfrm>
            <a:off x="640080" y="5148072"/>
            <a:ext cx="2522144" cy="685800"/>
          </a:xfrm>
          <a:prstGeom prst="roundRect">
            <a:avLst>
              <a:gd name="adj" fmla="val 18667"/>
            </a:avLst>
          </a:prstGeom>
          <a:solidFill>
            <a:srgbClr val="E8E4F2"/>
          </a:solidFill>
          <a:ln/>
        </p:spPr>
      </p:sp>
      <p:sp>
        <p:nvSpPr>
          <p:cNvPr id="30" name="Level label 234"/>
          <p:cNvSpPr txBox="1"/>
          <p:nvPr/>
        </p:nvSpPr>
        <p:spPr>
          <a:xfrm>
            <a:off x="841248" y="5266944"/>
            <a:ext cx="2156384" cy="566928"/>
          </a:xfrm>
          <a:prstGeom prst="rect">
            <a:avLst/>
          </a:prstGeom>
          <a:noFill/>
          <a:ln/>
        </p:spPr>
        <p:txBody>
          <a:bodyPr wrap="square" lIns="0" tIns="0" rIns="0" bIns="0" rtlCol="0" anchor="t"/>
          <a:lstStyle/>
          <a:p>
            <a:pPr indent="0" marL="0">
              <a:buNone/>
            </a:pPr>
            <a:r>
              <a:rPr lang="en-GB" sz="1050" b="1" spc="150" kern="0" dirty="0">
                <a:solidFill>
                  <a:srgbClr val="4338CA"/>
                </a:solidFill>
                <a:latin typeface="Inter" pitchFamily="34" charset="0"/>
                <a:ea typeface="Inter" pitchFamily="34" charset="-122"/>
                <a:cs typeface="Inter" pitchFamily="34" charset="-120"/>
              </a:rPr>
              <a:t>LEVEL 1</a:t>
            </a:r>
            <a:endParaRPr lang="en-GB" sz="1600" dirty="0"/>
          </a:p>
          <a:p>
            <a:pPr indent="0" marL="0">
              <a:buNone/>
            </a:pPr>
            <a:r>
              <a:rPr lang="en-GB" sz="1600" b="1" dirty="0">
                <a:solidFill>
                  <a:srgbClr val="191919"/>
                </a:solidFill>
                <a:latin typeface="Plus Jakarta Sans" pitchFamily="34" charset="0"/>
                <a:ea typeface="Plus Jakarta Sans" pitchFamily="34" charset="-122"/>
                <a:cs typeface="Plus Jakarta Sans" pitchFamily="34" charset="-120"/>
              </a:rPr>
              <a:t>AI Curious</a:t>
            </a:r>
            <a:endParaRPr lang="en-GB" sz="1600" dirty="0"/>
          </a:p>
        </p:txBody>
      </p:sp>
      <p:sp>
        <p:nvSpPr>
          <p:cNvPr id="31" name="Level step 235"/>
          <p:cNvSpPr/>
          <p:nvPr/>
        </p:nvSpPr>
        <p:spPr>
          <a:xfrm>
            <a:off x="3436544" y="4928616"/>
            <a:ext cx="2522144" cy="905256"/>
          </a:xfrm>
          <a:prstGeom prst="roundRect">
            <a:avLst>
              <a:gd name="adj" fmla="val 14141"/>
            </a:avLst>
          </a:prstGeom>
          <a:solidFill>
            <a:srgbClr val="E8E4F2"/>
          </a:solidFill>
          <a:ln/>
        </p:spPr>
      </p:sp>
      <p:sp>
        <p:nvSpPr>
          <p:cNvPr id="32" name="Level label 236"/>
          <p:cNvSpPr txBox="1"/>
          <p:nvPr/>
        </p:nvSpPr>
        <p:spPr>
          <a:xfrm>
            <a:off x="3637712" y="5047488"/>
            <a:ext cx="2156384" cy="566928"/>
          </a:xfrm>
          <a:prstGeom prst="rect">
            <a:avLst/>
          </a:prstGeom>
          <a:noFill/>
          <a:ln/>
        </p:spPr>
        <p:txBody>
          <a:bodyPr wrap="square" lIns="0" tIns="0" rIns="0" bIns="0" rtlCol="0" anchor="t"/>
          <a:lstStyle/>
          <a:p>
            <a:pPr indent="0" marL="0">
              <a:buNone/>
            </a:pPr>
            <a:r>
              <a:rPr lang="en-GB" sz="1050" b="1" spc="150" kern="0" dirty="0">
                <a:solidFill>
                  <a:srgbClr val="4338CA"/>
                </a:solidFill>
                <a:latin typeface="Inter" pitchFamily="34" charset="0"/>
                <a:ea typeface="Inter" pitchFamily="34" charset="-122"/>
                <a:cs typeface="Inter" pitchFamily="34" charset="-120"/>
              </a:rPr>
              <a:t>LEVEL 2</a:t>
            </a:r>
            <a:endParaRPr lang="en-GB" sz="1600" dirty="0"/>
          </a:p>
          <a:p>
            <a:pPr indent="0" marL="0">
              <a:buNone/>
            </a:pPr>
            <a:r>
              <a:rPr lang="en-GB" sz="1600" b="1" dirty="0">
                <a:solidFill>
                  <a:srgbClr val="191919"/>
                </a:solidFill>
                <a:latin typeface="Plus Jakarta Sans" pitchFamily="34" charset="0"/>
                <a:ea typeface="Plus Jakarta Sans" pitchFamily="34" charset="-122"/>
                <a:cs typeface="Plus Jakarta Sans" pitchFamily="34" charset="-120"/>
              </a:rPr>
              <a:t>AI Explorer</a:t>
            </a:r>
            <a:endParaRPr lang="en-GB" sz="1600" dirty="0"/>
          </a:p>
        </p:txBody>
      </p:sp>
      <p:sp>
        <p:nvSpPr>
          <p:cNvPr id="33" name="Level step 237"/>
          <p:cNvSpPr/>
          <p:nvPr/>
        </p:nvSpPr>
        <p:spPr>
          <a:xfrm>
            <a:off x="6233008" y="4709160"/>
            <a:ext cx="2522144" cy="1124712"/>
          </a:xfrm>
          <a:prstGeom prst="roundRect">
            <a:avLst>
              <a:gd name="adj" fmla="val 11382"/>
            </a:avLst>
          </a:prstGeom>
          <a:solidFill>
            <a:srgbClr val="4F46E5"/>
          </a:solidFill>
          <a:ln/>
        </p:spPr>
      </p:sp>
      <p:sp>
        <p:nvSpPr>
          <p:cNvPr id="34" name="Level label 238"/>
          <p:cNvSpPr txBox="1"/>
          <p:nvPr/>
        </p:nvSpPr>
        <p:spPr>
          <a:xfrm>
            <a:off x="6434176" y="4828032"/>
            <a:ext cx="2156384" cy="566928"/>
          </a:xfrm>
          <a:prstGeom prst="rect">
            <a:avLst/>
          </a:prstGeom>
          <a:noFill/>
          <a:ln/>
        </p:spPr>
        <p:txBody>
          <a:bodyPr wrap="square" lIns="0" tIns="0" rIns="0" bIns="0" rtlCol="0" anchor="t"/>
          <a:lstStyle/>
          <a:p>
            <a:pPr indent="0" marL="0">
              <a:buNone/>
            </a:pPr>
            <a:r>
              <a:rPr lang="en-GB" sz="1050" b="1" spc="150" kern="0" dirty="0">
                <a:solidFill>
                  <a:srgbClr val="E0E7FF"/>
                </a:solidFill>
                <a:latin typeface="Inter" pitchFamily="34" charset="0"/>
                <a:ea typeface="Inter" pitchFamily="34" charset="-122"/>
                <a:cs typeface="Inter" pitchFamily="34" charset="-120"/>
              </a:rPr>
              <a:t>LEVEL 3</a:t>
            </a:r>
            <a:endParaRPr lang="en-GB" sz="1600" dirty="0"/>
          </a:p>
          <a:p>
            <a:pPr indent="0" marL="0">
              <a:buNone/>
            </a:pPr>
            <a:r>
              <a:rPr lang="en-GB" sz="1600" b="1" dirty="0">
                <a:solidFill>
                  <a:srgbClr val="FFFFFF"/>
                </a:solidFill>
                <a:latin typeface="Plus Jakarta Sans" pitchFamily="34" charset="0"/>
                <a:ea typeface="Plus Jakarta Sans" pitchFamily="34" charset="-122"/>
                <a:cs typeface="Plus Jakarta Sans" pitchFamily="34" charset="-120"/>
              </a:rPr>
              <a:t>AI Practitioner</a:t>
            </a:r>
            <a:endParaRPr lang="en-GB" sz="1600" dirty="0"/>
          </a:p>
        </p:txBody>
      </p:sp>
      <p:sp>
        <p:nvSpPr>
          <p:cNvPr id="35" name="Level step 239"/>
          <p:cNvSpPr/>
          <p:nvPr/>
        </p:nvSpPr>
        <p:spPr>
          <a:xfrm>
            <a:off x="9029471" y="4489704"/>
            <a:ext cx="2522144" cy="1344168"/>
          </a:xfrm>
          <a:prstGeom prst="roundRect">
            <a:avLst>
              <a:gd name="adj" fmla="val 9524"/>
            </a:avLst>
          </a:prstGeom>
          <a:solidFill>
            <a:srgbClr val="F0EDF7"/>
          </a:solidFill>
          <a:ln/>
        </p:spPr>
      </p:sp>
      <p:sp>
        <p:nvSpPr>
          <p:cNvPr id="36" name="Level label 240"/>
          <p:cNvSpPr txBox="1"/>
          <p:nvPr/>
        </p:nvSpPr>
        <p:spPr>
          <a:xfrm>
            <a:off x="9230639" y="4608576"/>
            <a:ext cx="2156384" cy="566928"/>
          </a:xfrm>
          <a:prstGeom prst="rect">
            <a:avLst/>
          </a:prstGeom>
          <a:noFill/>
          <a:ln/>
        </p:spPr>
        <p:txBody>
          <a:bodyPr wrap="square" lIns="0" tIns="0" rIns="0" bIns="0" rtlCol="0" anchor="t"/>
          <a:lstStyle/>
          <a:p>
            <a:pPr indent="0" marL="0">
              <a:buNone/>
            </a:pPr>
            <a:r>
              <a:rPr lang="en-GB" sz="1050" b="1" spc="150" kern="0" dirty="0">
                <a:solidFill>
                  <a:srgbClr val="4338CA"/>
                </a:solidFill>
                <a:latin typeface="Inter" pitchFamily="34" charset="0"/>
                <a:ea typeface="Inter" pitchFamily="34" charset="-122"/>
                <a:cs typeface="Inter" pitchFamily="34" charset="-120"/>
              </a:rPr>
              <a:t>LEVEL 4</a:t>
            </a:r>
            <a:endParaRPr lang="en-GB" sz="1600" dirty="0"/>
          </a:p>
          <a:p>
            <a:pPr indent="0" marL="0">
              <a:buNone/>
            </a:pPr>
            <a:r>
              <a:rPr lang="en-GB" sz="1600" b="1" dirty="0">
                <a:solidFill>
                  <a:srgbClr val="191919"/>
                </a:solidFill>
                <a:latin typeface="Plus Jakarta Sans" pitchFamily="34" charset="0"/>
                <a:ea typeface="Plus Jakarta Sans" pitchFamily="34" charset="-122"/>
                <a:cs typeface="Plus Jakarta Sans" pitchFamily="34" charset="-120"/>
              </a:rPr>
              <a:t>AI Advanced</a:t>
            </a:r>
            <a:endParaRPr lang="en-GB" sz="1600" dirty="0"/>
          </a:p>
        </p:txBody>
      </p:sp>
      <p:sp>
        <p:nvSpPr>
          <p:cNvPr id="37" name="Caption 241"/>
          <p:cNvSpPr txBox="1"/>
          <p:nvPr/>
        </p:nvSpPr>
        <p:spPr>
          <a:xfrm>
            <a:off x="640080" y="5989320"/>
            <a:ext cx="10911535" cy="256032"/>
          </a:xfrm>
          <a:prstGeom prst="rect">
            <a:avLst/>
          </a:prstGeom>
          <a:noFill/>
          <a:ln/>
        </p:spPr>
        <p:txBody>
          <a:bodyPr wrap="square" lIns="0" tIns="0" rIns="0" bIns="0" rtlCol="0" anchor="t"/>
          <a:lstStyle/>
          <a:p>
            <a:pPr indent="0" marL="0">
              <a:buNone/>
            </a:pPr>
            <a:r>
              <a:rPr lang="en-GB" sz="1150" dirty="0">
                <a:solidFill>
                  <a:srgbClr val="6B6B6B"/>
                </a:solidFill>
                <a:latin typeface="Inter" pitchFamily="34" charset="0"/>
                <a:ea typeface="Inter" pitchFamily="34" charset="-122"/>
                <a:cs typeface="Inter" pitchFamily="34" charset="-120"/>
              </a:rPr>
              <a:t>Your ticks and results stay in your browser.</a:t>
            </a:r>
            <a:endParaRPr lang="en-GB" sz="115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9</a:t>
            </a:fld>
            <a:endParaRPr lang="en-GB"/>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Kicker 242"/>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WHERE IT LEADS</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Work at Level 3 and you’re plausibly in the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top 10–20% of AI users</a:t>
            </a:r>
            <a:endParaRPr lang="en-GB" sz="3600" dirty="0"/>
          </a:p>
        </p:txBody>
      </p:sp>
      <p:pic>
        <p:nvPicPr>
          <p:cNvPr id="4" name="Certificate 243" descr="A sample AI Practitioner certificate from the Good AI Guide, made out to “Your Name” and signed by Fabian Mösli.">    </p:cNvPr>
          <p:cNvPicPr>
            <a:picLocks noChangeAspect="1"/>
          </p:cNvPicPr>
          <p:nvPr/>
        </p:nvPicPr>
        <p:blipFill>
          <a:blip r:embed="rId1"/>
          <a:stretch>
            <a:fillRect/>
          </a:stretch>
        </p:blipFill>
        <p:spPr>
          <a:xfrm rot="-180000">
            <a:off x="777240" y="2395728"/>
            <a:ext cx="5074920" cy="3588145"/>
          </a:xfrm>
          <a:prstGeom prst="rect">
            <a:avLst/>
          </a:prstGeom>
          <a:effectLst>
            <a:outerShdw sx="100000" sy="100000" kx="0" ky="0" algn="bl" rotWithShape="0" blurRad="279400" dist="76200" dir="5400000">
              <a:srgbClr val="1E1B4B">
                <a:alpha val="22000"/>
              </a:srgbClr>
            </a:outerShdw>
          </a:effectLst>
        </p:spPr>
      </p:pic>
      <p:sp>
        <p:nvSpPr>
          <p:cNvPr id="5" name="Heading 244"/>
          <p:cNvSpPr txBox="1"/>
          <p:nvPr/>
        </p:nvSpPr>
        <p:spPr>
          <a:xfrm>
            <a:off x="6446520" y="2176272"/>
            <a:ext cx="5105095" cy="365760"/>
          </a:xfrm>
          <a:prstGeom prst="rect">
            <a:avLst/>
          </a:prstGeom>
          <a:noFill/>
          <a:ln/>
        </p:spPr>
        <p:txBody>
          <a:bodyPr wrap="square" lIns="0" tIns="0" rIns="0" bIns="0" rtlCol="0" anchor="t"/>
          <a:lstStyle/>
          <a:p>
            <a:pPr indent="0" marL="0">
              <a:buNone/>
            </a:pPr>
            <a:r>
              <a:rPr lang="en-GB" sz="1800" b="1" dirty="0">
                <a:solidFill>
                  <a:srgbClr val="191919"/>
                </a:solidFill>
                <a:latin typeface="Plus Jakarta Sans" pitchFamily="34" charset="0"/>
                <a:ea typeface="Plus Jakarta Sans" pitchFamily="34" charset="-122"/>
                <a:cs typeface="Plus Jakarta Sans" pitchFamily="34" charset="-120"/>
              </a:rPr>
              <a:t>What Level 3 looks like</a:t>
            </a:r>
            <a:endParaRPr lang="en-GB" sz="1800" dirty="0"/>
          </a:p>
        </p:txBody>
      </p:sp>
      <p:sp>
        <p:nvSpPr>
          <p:cNvPr id="6" name="Body 245"/>
          <p:cNvSpPr txBox="1"/>
          <p:nvPr/>
        </p:nvSpPr>
        <p:spPr>
          <a:xfrm>
            <a:off x="6446520" y="2587752"/>
            <a:ext cx="5105095" cy="960120"/>
          </a:xfrm>
          <a:prstGeom prst="rect">
            <a:avLst/>
          </a:prstGeom>
          <a:noFill/>
          <a:ln/>
        </p:spPr>
        <p:txBody>
          <a:bodyPr wrap="square" lIns="0" tIns="0" rIns="0" bIns="0" rtlCol="0" anchor="t"/>
          <a:lstStyle/>
          <a:p>
            <a:pPr indent="0" marL="0">
              <a:lnSpc>
                <a:spcPct val="112000"/>
              </a:lnSpc>
              <a:buNone/>
            </a:pPr>
            <a:r>
              <a:rPr lang="en-GB" sz="1500" dirty="0">
                <a:solidFill>
                  <a:srgbClr val="4A4A4A"/>
                </a:solidFill>
                <a:latin typeface="Inter" pitchFamily="34" charset="0"/>
                <a:ea typeface="Inter" pitchFamily="34" charset="-122"/>
                <a:cs typeface="Inter" pitchFamily="34" charset="-120"/>
              </a:rPr>
              <a:t>AI is part of how you work: persistent context, deliberate model choice, a real research pipeline and a thinking partner you’ve calibrated.</a:t>
            </a:r>
            <a:endParaRPr lang="en-GB" sz="1500" dirty="0"/>
          </a:p>
        </p:txBody>
      </p:sp>
      <p:sp>
        <p:nvSpPr>
          <p:cNvPr id="7" name="Heading 246"/>
          <p:cNvSpPr txBox="1"/>
          <p:nvPr/>
        </p:nvSpPr>
        <p:spPr>
          <a:xfrm>
            <a:off x="6446520" y="3749040"/>
            <a:ext cx="5105095" cy="365760"/>
          </a:xfrm>
          <a:prstGeom prst="rect">
            <a:avLst/>
          </a:prstGeom>
          <a:noFill/>
          <a:ln/>
        </p:spPr>
        <p:txBody>
          <a:bodyPr wrap="square" lIns="0" tIns="0" rIns="0" bIns="0" rtlCol="0" anchor="t"/>
          <a:lstStyle/>
          <a:p>
            <a:pPr indent="0" marL="0">
              <a:buNone/>
            </a:pPr>
            <a:r>
              <a:rPr lang="en-GB" sz="1800" b="1" dirty="0">
                <a:solidFill>
                  <a:srgbClr val="191919"/>
                </a:solidFill>
                <a:latin typeface="Plus Jakarta Sans" pitchFamily="34" charset="0"/>
                <a:ea typeface="Plus Jakarta Sans" pitchFamily="34" charset="-122"/>
                <a:cs typeface="Plus Jakarta Sans" pitchFamily="34" charset="-120"/>
              </a:rPr>
              <a:t>The AI Practitioner check</a:t>
            </a:r>
            <a:endParaRPr lang="en-GB" sz="1800" dirty="0"/>
          </a:p>
        </p:txBody>
      </p:sp>
      <p:sp>
        <p:nvSpPr>
          <p:cNvPr id="8" name="Pill 247"/>
          <p:cNvSpPr/>
          <p:nvPr/>
        </p:nvSpPr>
        <p:spPr>
          <a:xfrm>
            <a:off x="6446520" y="4206240"/>
            <a:ext cx="1280160" cy="310896"/>
          </a:xfrm>
          <a:prstGeom prst="roundRect">
            <a:avLst>
              <a:gd name="adj" fmla="val 50000"/>
            </a:avLst>
          </a:prstGeom>
          <a:solidFill>
            <a:srgbClr val="4F46E5"/>
          </a:solidFill>
          <a:ln/>
        </p:spPr>
      </p:sp>
      <p:sp>
        <p:nvSpPr>
          <p:cNvPr id="9" name="Pill label 248"/>
          <p:cNvSpPr txBox="1"/>
          <p:nvPr/>
        </p:nvSpPr>
        <p:spPr>
          <a:xfrm>
            <a:off x="6446520" y="4206240"/>
            <a:ext cx="1280160" cy="310896"/>
          </a:xfrm>
          <a:prstGeom prst="rect">
            <a:avLst/>
          </a:prstGeom>
          <a:noFill/>
          <a:ln/>
        </p:spPr>
        <p:txBody>
          <a:bodyPr wrap="square" lIns="0" tIns="0" rIns="0" bIns="0" rtlCol="0" anchor="ctr"/>
          <a:lstStyle/>
          <a:p>
            <a:pPr algn="ctr" indent="0" marL="0">
              <a:buNone/>
            </a:pPr>
            <a:r>
              <a:rPr lang="en-GB" sz="1150" b="1" dirty="0">
                <a:solidFill>
                  <a:srgbClr val="FFFFFF"/>
                </a:solidFill>
                <a:latin typeface="Inter" pitchFamily="34" charset="0"/>
                <a:ea typeface="Inter" pitchFamily="34" charset="-122"/>
                <a:cs typeface="Inter" pitchFamily="34" charset="-120"/>
              </a:rPr>
              <a:t>14 questions</a:t>
            </a:r>
            <a:endParaRPr lang="en-GB" sz="1150" dirty="0"/>
          </a:p>
        </p:txBody>
      </p:sp>
      <p:sp>
        <p:nvSpPr>
          <p:cNvPr id="10" name="Pill 249"/>
          <p:cNvSpPr/>
          <p:nvPr/>
        </p:nvSpPr>
        <p:spPr>
          <a:xfrm>
            <a:off x="7818120" y="4206240"/>
            <a:ext cx="1024128" cy="310896"/>
          </a:xfrm>
          <a:prstGeom prst="roundRect">
            <a:avLst>
              <a:gd name="adj" fmla="val 50000"/>
            </a:avLst>
          </a:prstGeom>
          <a:solidFill>
            <a:srgbClr val="4F46E5"/>
          </a:solidFill>
          <a:ln/>
        </p:spPr>
      </p:sp>
      <p:sp>
        <p:nvSpPr>
          <p:cNvPr id="11" name="Pill label 250"/>
          <p:cNvSpPr txBox="1"/>
          <p:nvPr/>
        </p:nvSpPr>
        <p:spPr>
          <a:xfrm>
            <a:off x="7818120" y="4206240"/>
            <a:ext cx="1024128" cy="310896"/>
          </a:xfrm>
          <a:prstGeom prst="rect">
            <a:avLst/>
          </a:prstGeom>
          <a:noFill/>
          <a:ln/>
        </p:spPr>
        <p:txBody>
          <a:bodyPr wrap="square" lIns="0" tIns="0" rIns="0" bIns="0" rtlCol="0" anchor="ctr"/>
          <a:lstStyle/>
          <a:p>
            <a:pPr algn="ctr" indent="0" marL="0">
              <a:buNone/>
            </a:pPr>
            <a:r>
              <a:rPr lang="en-GB" sz="1150" b="1" dirty="0">
                <a:solidFill>
                  <a:srgbClr val="FFFFFF"/>
                </a:solidFill>
                <a:latin typeface="Inter" pitchFamily="34" charset="0"/>
                <a:ea typeface="Inter" pitchFamily="34" charset="-122"/>
                <a:cs typeface="Inter" pitchFamily="34" charset="-120"/>
              </a:rPr>
              <a:t>11 to pass</a:t>
            </a:r>
            <a:endParaRPr lang="en-GB" sz="1150" dirty="0"/>
          </a:p>
        </p:txBody>
      </p:sp>
      <p:sp>
        <p:nvSpPr>
          <p:cNvPr id="12" name="Pill 251"/>
          <p:cNvSpPr/>
          <p:nvPr/>
        </p:nvSpPr>
        <p:spPr>
          <a:xfrm>
            <a:off x="8933688" y="4206240"/>
            <a:ext cx="1078992" cy="310896"/>
          </a:xfrm>
          <a:prstGeom prst="roundRect">
            <a:avLst>
              <a:gd name="adj" fmla="val 50000"/>
            </a:avLst>
          </a:prstGeom>
          <a:solidFill>
            <a:srgbClr val="E8E4F2"/>
          </a:solidFill>
          <a:ln/>
        </p:spPr>
      </p:sp>
      <p:sp>
        <p:nvSpPr>
          <p:cNvPr id="13" name="Pill label 252"/>
          <p:cNvSpPr txBox="1"/>
          <p:nvPr/>
        </p:nvSpPr>
        <p:spPr>
          <a:xfrm>
            <a:off x="8933688" y="4206240"/>
            <a:ext cx="1078992" cy="310896"/>
          </a:xfrm>
          <a:prstGeom prst="rect">
            <a:avLst/>
          </a:prstGeom>
          <a:noFill/>
          <a:ln/>
        </p:spPr>
        <p:txBody>
          <a:bodyPr wrap="square" lIns="0" tIns="0" rIns="0" bIns="0" rtlCol="0" anchor="ctr"/>
          <a:lstStyle/>
          <a:p>
            <a:pPr algn="ctr" indent="0" marL="0">
              <a:buNone/>
            </a:pPr>
            <a:r>
              <a:rPr lang="en-GB" sz="1150" b="1" dirty="0">
                <a:solidFill>
                  <a:srgbClr val="4338CA"/>
                </a:solidFill>
                <a:latin typeface="Inter" pitchFamily="34" charset="0"/>
                <a:ea typeface="Inter" pitchFamily="34" charset="-122"/>
                <a:cs typeface="Inter" pitchFamily="34" charset="-120"/>
              </a:rPr>
              <a:t>Open book</a:t>
            </a:r>
            <a:endParaRPr lang="en-GB" sz="1150" dirty="0"/>
          </a:p>
        </p:txBody>
      </p:sp>
      <p:sp>
        <p:nvSpPr>
          <p:cNvPr id="14" name="Pill 253"/>
          <p:cNvSpPr/>
          <p:nvPr/>
        </p:nvSpPr>
        <p:spPr>
          <a:xfrm>
            <a:off x="10104120" y="4206240"/>
            <a:ext cx="1371600" cy="310896"/>
          </a:xfrm>
          <a:prstGeom prst="roundRect">
            <a:avLst>
              <a:gd name="adj" fmla="val 50000"/>
            </a:avLst>
          </a:prstGeom>
          <a:solidFill>
            <a:srgbClr val="E8E4F2"/>
          </a:solidFill>
          <a:ln/>
        </p:spPr>
      </p:sp>
      <p:sp>
        <p:nvSpPr>
          <p:cNvPr id="15" name="Pill label 254"/>
          <p:cNvSpPr txBox="1"/>
          <p:nvPr/>
        </p:nvSpPr>
        <p:spPr>
          <a:xfrm>
            <a:off x="10104120" y="4206240"/>
            <a:ext cx="1371600" cy="310896"/>
          </a:xfrm>
          <a:prstGeom prst="rect">
            <a:avLst/>
          </a:prstGeom>
          <a:noFill/>
          <a:ln/>
        </p:spPr>
        <p:txBody>
          <a:bodyPr wrap="square" lIns="0" tIns="0" rIns="0" bIns="0" rtlCol="0" anchor="ctr"/>
          <a:lstStyle/>
          <a:p>
            <a:pPr algn="ctr" indent="0" marL="0">
              <a:buNone/>
            </a:pPr>
            <a:r>
              <a:rPr lang="en-GB" sz="1150" b="1" dirty="0">
                <a:solidFill>
                  <a:srgbClr val="4338CA"/>
                </a:solidFill>
                <a:latin typeface="Inter" pitchFamily="34" charset="0"/>
                <a:ea typeface="Inter" pitchFamily="34" charset="-122"/>
                <a:cs typeface="Inter" pitchFamily="34" charset="-120"/>
              </a:rPr>
              <a:t>PDF + LinkedIn</a:t>
            </a:r>
            <a:endParaRPr lang="en-GB" sz="1150" dirty="0"/>
          </a:p>
        </p:txBody>
      </p:sp>
      <p:sp>
        <p:nvSpPr>
          <p:cNvPr id="16" name="Body 255"/>
          <p:cNvSpPr txBox="1"/>
          <p:nvPr/>
        </p:nvSpPr>
        <p:spPr>
          <a:xfrm>
            <a:off x="6446520" y="4681728"/>
            <a:ext cx="5105095" cy="731520"/>
          </a:xfrm>
          <a:prstGeom prst="rect">
            <a:avLst/>
          </a:prstGeom>
          <a:noFill/>
          <a:ln/>
        </p:spPr>
        <p:txBody>
          <a:bodyPr wrap="square" lIns="0" tIns="0" rIns="0" bIns="0" rtlCol="0" anchor="t"/>
          <a:lstStyle/>
          <a:p>
            <a:pPr indent="0" marL="0">
              <a:lnSpc>
                <a:spcPct val="112000"/>
              </a:lnSpc>
              <a:buNone/>
            </a:pPr>
            <a:r>
              <a:rPr lang="en-GB" sz="1500" dirty="0">
                <a:solidFill>
                  <a:srgbClr val="4A4A4A"/>
                </a:solidFill>
                <a:latin typeface="Inter" pitchFamily="34" charset="0"/>
                <a:ea typeface="Inter" pitchFamily="34" charset="-122"/>
                <a:cs typeface="Inter" pitchFamily="34" charset="-120"/>
              </a:rPr>
              <a:t>Open book and still not easy: the questions test judgment, so looking things up only gets you so far.</a:t>
            </a:r>
            <a:endParaRPr lang="en-GB" sz="1500" dirty="0"/>
          </a:p>
        </p:txBody>
      </p:sp>
      <p:sp>
        <p:nvSpPr>
          <p:cNvPr id="17" name="Caption 256"/>
          <p:cNvSpPr txBox="1"/>
          <p:nvPr/>
        </p:nvSpPr>
        <p:spPr>
          <a:xfrm>
            <a:off x="6446520" y="5623560"/>
            <a:ext cx="5105095" cy="457200"/>
          </a:xfrm>
          <a:prstGeom prst="rect">
            <a:avLst/>
          </a:prstGeom>
          <a:noFill/>
          <a:ln/>
        </p:spPr>
        <p:txBody>
          <a:bodyPr wrap="square" lIns="0" tIns="0" rIns="0" bIns="0" rtlCol="0" anchor="t"/>
          <a:lstStyle/>
          <a:p>
            <a:pPr indent="0" marL="0">
              <a:buNone/>
            </a:pPr>
            <a:r>
              <a:rPr lang="en-GB" sz="1150" dirty="0">
                <a:solidFill>
                  <a:srgbClr val="6B6B6B"/>
                </a:solidFill>
                <a:latin typeface="Inter" pitchFamily="34" charset="0"/>
                <a:ea typeface="Inter" pitchFamily="34" charset="-122"/>
                <a:cs typeface="Inter" pitchFamily="34" charset="-120"/>
              </a:rPr>
              <a:t>There’s no official ranking of AI skill, so this is my estimate. The reasoning and sources: goodaiguide.com/fluency-path</a:t>
            </a:r>
            <a:endParaRPr lang="en-GB" sz="115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10</a:t>
            </a:fld>
            <a:endParaRPr lang="en-GB"/>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Kicker 257"/>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THE LIBRARY</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More than a book’s worth,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in 10-minute pieces</a:t>
            </a:r>
            <a:endParaRPr lang="en-GB" sz="3600" dirty="0"/>
          </a:p>
        </p:txBody>
      </p:sp>
      <p:pic>
        <p:nvPicPr>
          <p:cNvPr id="4" name="Guide illustration 258" descr="Illustration for the guide Your AI Agrees With You Too Much">    </p:cNvPr>
          <p:cNvPicPr>
            <a:picLocks noChangeAspect="1"/>
          </p:cNvPicPr>
          <p:nvPr/>
        </p:nvPicPr>
        <p:blipFill>
          <a:blip r:embed="rId1"/>
          <a:stretch>
            <a:fillRect/>
          </a:stretch>
        </p:blipFill>
        <p:spPr>
          <a:xfrm>
            <a:off x="640080" y="2148840"/>
            <a:ext cx="2212848" cy="1244727"/>
          </a:xfrm>
          <a:prstGeom prst="roundRect">
            <a:avLst>
              <a:gd name="adj" fmla="val 8815"/>
            </a:avLst>
          </a:prstGeom>
          <a:effectLst>
            <a:outerShdw sx="100000" sy="100000" kx="0" ky="0" algn="bl" rotWithShape="0" blurRad="279400" dist="76200" dir="5400000">
              <a:srgbClr val="1E1B4B">
                <a:alpha val="22000"/>
              </a:srgbClr>
            </a:outerShdw>
          </a:effectLst>
        </p:spPr>
      </p:pic>
      <p:sp>
        <p:nvSpPr>
          <p:cNvPr id="5" name="Guide title 259"/>
          <p:cNvSpPr txBox="1"/>
          <p:nvPr/>
        </p:nvSpPr>
        <p:spPr>
          <a:xfrm>
            <a:off x="640080" y="3485007"/>
            <a:ext cx="2212848" cy="566928"/>
          </a:xfrm>
          <a:prstGeom prst="rect">
            <a:avLst/>
          </a:prstGeom>
          <a:noFill/>
          <a:ln/>
        </p:spPr>
        <p:txBody>
          <a:bodyPr wrap="square" lIns="0" tIns="0" rIns="0" bIns="0" rtlCol="0" anchor="t"/>
          <a:lstStyle/>
          <a:p>
            <a:pPr indent="0" marL="0">
              <a:lnSpc>
                <a:spcPct val="100000"/>
              </a:lnSpc>
              <a:buNone/>
            </a:pPr>
            <a:r>
              <a:rPr lang="en-GB" sz="1300" b="1" dirty="0">
                <a:solidFill>
                  <a:srgbClr val="191919"/>
                </a:solidFill>
                <a:latin typeface="Plus Jakarta Sans" pitchFamily="34" charset="0"/>
                <a:ea typeface="Plus Jakarta Sans" pitchFamily="34" charset="-122"/>
                <a:cs typeface="Plus Jakarta Sans" pitchFamily="34" charset="-120"/>
              </a:rPr>
              <a:t>Your AI Agrees With You Too Much</a:t>
            </a:r>
            <a:endParaRPr lang="en-GB" sz="1300" dirty="0"/>
          </a:p>
        </p:txBody>
      </p:sp>
      <p:pic>
        <p:nvPicPr>
          <p:cNvPr id="6" name="Guide illustration 260" descr="Illustration for the guide Giving Everyone Copilot Isn’t an AI Strategy">    </p:cNvPr>
          <p:cNvPicPr>
            <a:picLocks noChangeAspect="1"/>
          </p:cNvPicPr>
          <p:nvPr/>
        </p:nvPicPr>
        <p:blipFill>
          <a:blip r:embed="rId2"/>
          <a:stretch>
            <a:fillRect/>
          </a:stretch>
        </p:blipFill>
        <p:spPr>
          <a:xfrm>
            <a:off x="3054096" y="2148840"/>
            <a:ext cx="2212848" cy="1244727"/>
          </a:xfrm>
          <a:prstGeom prst="roundRect">
            <a:avLst>
              <a:gd name="adj" fmla="val 8815"/>
            </a:avLst>
          </a:prstGeom>
          <a:effectLst>
            <a:outerShdw sx="100000" sy="100000" kx="0" ky="0" algn="bl" rotWithShape="0" blurRad="279400" dist="76200" dir="5400000">
              <a:srgbClr val="1E1B4B">
                <a:alpha val="22000"/>
              </a:srgbClr>
            </a:outerShdw>
          </a:effectLst>
        </p:spPr>
      </p:pic>
      <p:sp>
        <p:nvSpPr>
          <p:cNvPr id="7" name="Guide title 261"/>
          <p:cNvSpPr txBox="1"/>
          <p:nvPr/>
        </p:nvSpPr>
        <p:spPr>
          <a:xfrm>
            <a:off x="3054096" y="3485007"/>
            <a:ext cx="2212848" cy="566928"/>
          </a:xfrm>
          <a:prstGeom prst="rect">
            <a:avLst/>
          </a:prstGeom>
          <a:noFill/>
          <a:ln/>
        </p:spPr>
        <p:txBody>
          <a:bodyPr wrap="square" lIns="0" tIns="0" rIns="0" bIns="0" rtlCol="0" anchor="t"/>
          <a:lstStyle/>
          <a:p>
            <a:pPr indent="0" marL="0">
              <a:lnSpc>
                <a:spcPct val="100000"/>
              </a:lnSpc>
              <a:buNone/>
            </a:pPr>
            <a:r>
              <a:rPr lang="en-GB" sz="1300" b="1" dirty="0">
                <a:solidFill>
                  <a:srgbClr val="191919"/>
                </a:solidFill>
                <a:latin typeface="Plus Jakarta Sans" pitchFamily="34" charset="0"/>
                <a:ea typeface="Plus Jakarta Sans" pitchFamily="34" charset="-122"/>
                <a:cs typeface="Plus Jakarta Sans" pitchFamily="34" charset="-120"/>
              </a:rPr>
              <a:t>Giving Everyone Copilot Isn’t an AI Strategy</a:t>
            </a:r>
            <a:endParaRPr lang="en-GB" sz="1300" dirty="0"/>
          </a:p>
        </p:txBody>
      </p:sp>
      <p:pic>
        <p:nvPicPr>
          <p:cNvPr id="8" name="Guide illustration 262" descr="Illustration for the guide Don’t Let Your AI Grade Its Own Homework">    </p:cNvPr>
          <p:cNvPicPr>
            <a:picLocks noChangeAspect="1"/>
          </p:cNvPicPr>
          <p:nvPr/>
        </p:nvPicPr>
        <p:blipFill>
          <a:blip r:embed="rId3"/>
          <a:stretch>
            <a:fillRect/>
          </a:stretch>
        </p:blipFill>
        <p:spPr>
          <a:xfrm>
            <a:off x="5468112" y="2148840"/>
            <a:ext cx="2212848" cy="1244727"/>
          </a:xfrm>
          <a:prstGeom prst="roundRect">
            <a:avLst>
              <a:gd name="adj" fmla="val 8815"/>
            </a:avLst>
          </a:prstGeom>
          <a:effectLst>
            <a:outerShdw sx="100000" sy="100000" kx="0" ky="0" algn="bl" rotWithShape="0" blurRad="279400" dist="76200" dir="5400000">
              <a:srgbClr val="1E1B4B">
                <a:alpha val="22000"/>
              </a:srgbClr>
            </a:outerShdw>
          </a:effectLst>
        </p:spPr>
      </p:pic>
      <p:sp>
        <p:nvSpPr>
          <p:cNvPr id="9" name="Guide title 263"/>
          <p:cNvSpPr txBox="1"/>
          <p:nvPr/>
        </p:nvSpPr>
        <p:spPr>
          <a:xfrm>
            <a:off x="5468112" y="3485007"/>
            <a:ext cx="2212848" cy="566928"/>
          </a:xfrm>
          <a:prstGeom prst="rect">
            <a:avLst/>
          </a:prstGeom>
          <a:noFill/>
          <a:ln/>
        </p:spPr>
        <p:txBody>
          <a:bodyPr wrap="square" lIns="0" tIns="0" rIns="0" bIns="0" rtlCol="0" anchor="t"/>
          <a:lstStyle/>
          <a:p>
            <a:pPr indent="0" marL="0">
              <a:lnSpc>
                <a:spcPct val="100000"/>
              </a:lnSpc>
              <a:buNone/>
            </a:pPr>
            <a:r>
              <a:rPr lang="en-GB" sz="1300" b="1" dirty="0">
                <a:solidFill>
                  <a:srgbClr val="191919"/>
                </a:solidFill>
                <a:latin typeface="Plus Jakarta Sans" pitchFamily="34" charset="0"/>
                <a:ea typeface="Plus Jakarta Sans" pitchFamily="34" charset="-122"/>
                <a:cs typeface="Plus Jakarta Sans" pitchFamily="34" charset="-120"/>
              </a:rPr>
              <a:t>Don’t Let Your AI Grade Its Own Homework</a:t>
            </a:r>
            <a:endParaRPr lang="en-GB" sz="1300" dirty="0"/>
          </a:p>
        </p:txBody>
      </p:sp>
      <p:pic>
        <p:nvPicPr>
          <p:cNvPr id="10" name="Guide illustration 264" descr="Illustration for the guide Think Expensive, Execute Cheap">    </p:cNvPr>
          <p:cNvPicPr>
            <a:picLocks noChangeAspect="1"/>
          </p:cNvPicPr>
          <p:nvPr/>
        </p:nvPicPr>
        <p:blipFill>
          <a:blip r:embed="rId4"/>
          <a:stretch>
            <a:fillRect/>
          </a:stretch>
        </p:blipFill>
        <p:spPr>
          <a:xfrm>
            <a:off x="640080" y="4152519"/>
            <a:ext cx="2212848" cy="1244727"/>
          </a:xfrm>
          <a:prstGeom prst="roundRect">
            <a:avLst>
              <a:gd name="adj" fmla="val 8815"/>
            </a:avLst>
          </a:prstGeom>
          <a:effectLst>
            <a:outerShdw sx="100000" sy="100000" kx="0" ky="0" algn="bl" rotWithShape="0" blurRad="279400" dist="76200" dir="5400000">
              <a:srgbClr val="1E1B4B">
                <a:alpha val="22000"/>
              </a:srgbClr>
            </a:outerShdw>
          </a:effectLst>
        </p:spPr>
      </p:pic>
      <p:sp>
        <p:nvSpPr>
          <p:cNvPr id="11" name="Guide title 265"/>
          <p:cNvSpPr txBox="1"/>
          <p:nvPr/>
        </p:nvSpPr>
        <p:spPr>
          <a:xfrm>
            <a:off x="640080" y="5488686"/>
            <a:ext cx="2212848" cy="566928"/>
          </a:xfrm>
          <a:prstGeom prst="rect">
            <a:avLst/>
          </a:prstGeom>
          <a:noFill/>
          <a:ln/>
        </p:spPr>
        <p:txBody>
          <a:bodyPr wrap="square" lIns="0" tIns="0" rIns="0" bIns="0" rtlCol="0" anchor="t"/>
          <a:lstStyle/>
          <a:p>
            <a:pPr indent="0" marL="0">
              <a:lnSpc>
                <a:spcPct val="100000"/>
              </a:lnSpc>
              <a:buNone/>
            </a:pPr>
            <a:r>
              <a:rPr lang="en-GB" sz="1300" b="1" dirty="0">
                <a:solidFill>
                  <a:srgbClr val="191919"/>
                </a:solidFill>
                <a:latin typeface="Plus Jakarta Sans" pitchFamily="34" charset="0"/>
                <a:ea typeface="Plus Jakarta Sans" pitchFamily="34" charset="-122"/>
                <a:cs typeface="Plus Jakarta Sans" pitchFamily="34" charset="-120"/>
              </a:rPr>
              <a:t>Think Expensive, Execute Cheap</a:t>
            </a:r>
            <a:endParaRPr lang="en-GB" sz="1300" dirty="0"/>
          </a:p>
        </p:txBody>
      </p:sp>
      <p:pic>
        <p:nvPicPr>
          <p:cNvPr id="12" name="Guide illustration 266" descr="Illustration for the guide AI Makes You More of Whatever You Already Are">    </p:cNvPr>
          <p:cNvPicPr>
            <a:picLocks noChangeAspect="1"/>
          </p:cNvPicPr>
          <p:nvPr/>
        </p:nvPicPr>
        <p:blipFill>
          <a:blip r:embed="rId5"/>
          <a:stretch>
            <a:fillRect/>
          </a:stretch>
        </p:blipFill>
        <p:spPr>
          <a:xfrm>
            <a:off x="3054096" y="4152519"/>
            <a:ext cx="2212848" cy="1244727"/>
          </a:xfrm>
          <a:prstGeom prst="roundRect">
            <a:avLst>
              <a:gd name="adj" fmla="val 8815"/>
            </a:avLst>
          </a:prstGeom>
          <a:effectLst>
            <a:outerShdw sx="100000" sy="100000" kx="0" ky="0" algn="bl" rotWithShape="0" blurRad="279400" dist="76200" dir="5400000">
              <a:srgbClr val="1E1B4B">
                <a:alpha val="22000"/>
              </a:srgbClr>
            </a:outerShdw>
          </a:effectLst>
        </p:spPr>
      </p:pic>
      <p:sp>
        <p:nvSpPr>
          <p:cNvPr id="13" name="Guide title 267"/>
          <p:cNvSpPr txBox="1"/>
          <p:nvPr/>
        </p:nvSpPr>
        <p:spPr>
          <a:xfrm>
            <a:off x="3054096" y="5488686"/>
            <a:ext cx="2212848" cy="566928"/>
          </a:xfrm>
          <a:prstGeom prst="rect">
            <a:avLst/>
          </a:prstGeom>
          <a:noFill/>
          <a:ln/>
        </p:spPr>
        <p:txBody>
          <a:bodyPr wrap="square" lIns="0" tIns="0" rIns="0" bIns="0" rtlCol="0" anchor="t"/>
          <a:lstStyle/>
          <a:p>
            <a:pPr indent="0" marL="0">
              <a:lnSpc>
                <a:spcPct val="100000"/>
              </a:lnSpc>
              <a:buNone/>
            </a:pPr>
            <a:r>
              <a:rPr lang="en-GB" sz="1300" b="1" dirty="0">
                <a:solidFill>
                  <a:srgbClr val="191919"/>
                </a:solidFill>
                <a:latin typeface="Plus Jakarta Sans" pitchFamily="34" charset="0"/>
                <a:ea typeface="Plus Jakarta Sans" pitchFamily="34" charset="-122"/>
                <a:cs typeface="Plus Jakarta Sans" pitchFamily="34" charset="-120"/>
              </a:rPr>
              <a:t>AI Makes You More of Whatever You Already Are</a:t>
            </a:r>
            <a:endParaRPr lang="en-GB" sz="1300" dirty="0"/>
          </a:p>
        </p:txBody>
      </p:sp>
      <p:pic>
        <p:nvPicPr>
          <p:cNvPr id="14" name="Guide illustration 268" descr="Illustration for the guide Let the AI Interview You">    </p:cNvPr>
          <p:cNvPicPr>
            <a:picLocks noChangeAspect="1"/>
          </p:cNvPicPr>
          <p:nvPr/>
        </p:nvPicPr>
        <p:blipFill>
          <a:blip r:embed="rId6"/>
          <a:stretch>
            <a:fillRect/>
          </a:stretch>
        </p:blipFill>
        <p:spPr>
          <a:xfrm>
            <a:off x="5468112" y="4152519"/>
            <a:ext cx="2212848" cy="1244727"/>
          </a:xfrm>
          <a:prstGeom prst="roundRect">
            <a:avLst>
              <a:gd name="adj" fmla="val 8815"/>
            </a:avLst>
          </a:prstGeom>
          <a:effectLst>
            <a:outerShdw sx="100000" sy="100000" kx="0" ky="0" algn="bl" rotWithShape="0" blurRad="279400" dist="76200" dir="5400000">
              <a:srgbClr val="1E1B4B">
                <a:alpha val="22000"/>
              </a:srgbClr>
            </a:outerShdw>
          </a:effectLst>
        </p:spPr>
      </p:pic>
      <p:sp>
        <p:nvSpPr>
          <p:cNvPr id="15" name="Guide title 269"/>
          <p:cNvSpPr txBox="1"/>
          <p:nvPr/>
        </p:nvSpPr>
        <p:spPr>
          <a:xfrm>
            <a:off x="5468112" y="5488686"/>
            <a:ext cx="2212848" cy="566928"/>
          </a:xfrm>
          <a:prstGeom prst="rect">
            <a:avLst/>
          </a:prstGeom>
          <a:noFill/>
          <a:ln/>
        </p:spPr>
        <p:txBody>
          <a:bodyPr wrap="square" lIns="0" tIns="0" rIns="0" bIns="0" rtlCol="0" anchor="t"/>
          <a:lstStyle/>
          <a:p>
            <a:pPr indent="0" marL="0">
              <a:lnSpc>
                <a:spcPct val="100000"/>
              </a:lnSpc>
              <a:buNone/>
            </a:pPr>
            <a:r>
              <a:rPr lang="en-GB" sz="1300" b="1" dirty="0">
                <a:solidFill>
                  <a:srgbClr val="191919"/>
                </a:solidFill>
                <a:latin typeface="Plus Jakarta Sans" pitchFamily="34" charset="0"/>
                <a:ea typeface="Plus Jakarta Sans" pitchFamily="34" charset="-122"/>
                <a:cs typeface="Plus Jakarta Sans" pitchFamily="34" charset="-120"/>
              </a:rPr>
              <a:t>Let the AI Interview You</a:t>
            </a:r>
            <a:endParaRPr lang="en-GB" sz="1300" dirty="0"/>
          </a:p>
        </p:txBody>
      </p:sp>
      <p:sp>
        <p:nvSpPr>
          <p:cNvPr id="16" name="Shelves card 270"/>
          <p:cNvSpPr/>
          <p:nvPr/>
        </p:nvSpPr>
        <p:spPr>
          <a:xfrm>
            <a:off x="8092440" y="2148840"/>
            <a:ext cx="3459175" cy="3749040"/>
          </a:xfrm>
          <a:prstGeom prst="roundRect">
            <a:avLst>
              <a:gd name="adj" fmla="val 4229"/>
            </a:avLst>
          </a:prstGeom>
          <a:solidFill>
            <a:srgbClr val="FFFFFF"/>
          </a:solidFill>
          <a:ln/>
          <a:effectLst>
            <a:outerShdw sx="100000" sy="100000" kx="0" ky="0" algn="bl" rotWithShape="0" blurRad="177800" dist="38100" dir="5400000">
              <a:srgbClr val="1E1B4B">
                <a:alpha val="10000"/>
              </a:srgbClr>
            </a:outerShdw>
          </a:effectLst>
        </p:spPr>
      </p:sp>
      <p:sp>
        <p:nvSpPr>
          <p:cNvPr id="17" name="Card heading 271"/>
          <p:cNvSpPr txBox="1"/>
          <p:nvPr/>
        </p:nvSpPr>
        <p:spPr>
          <a:xfrm>
            <a:off x="8366760" y="2350008"/>
            <a:ext cx="2910535" cy="320040"/>
          </a:xfrm>
          <a:prstGeom prst="rect">
            <a:avLst/>
          </a:prstGeom>
          <a:noFill/>
          <a:ln/>
        </p:spPr>
        <p:txBody>
          <a:bodyPr wrap="square" lIns="0" tIns="0" rIns="0" bIns="0" rtlCol="0" anchor="t"/>
          <a:lstStyle/>
          <a:p>
            <a:pPr indent="0" marL="0">
              <a:buNone/>
            </a:pPr>
            <a:r>
              <a:rPr lang="en-GB" sz="1700" b="1" dirty="0">
                <a:solidFill>
                  <a:srgbClr val="191919"/>
                </a:solidFill>
                <a:latin typeface="Plus Jakarta Sans" pitchFamily="34" charset="0"/>
                <a:ea typeface="Plus Jakarta Sans" pitchFamily="34" charset="-122"/>
                <a:cs typeface="Plus Jakarta Sans" pitchFamily="34" charset="-120"/>
              </a:rPr>
              <a:t>Five shelves</a:t>
            </a:r>
            <a:endParaRPr lang="en-GB" sz="1700" dirty="0"/>
          </a:p>
        </p:txBody>
      </p:sp>
      <p:sp>
        <p:nvSpPr>
          <p:cNvPr id="18" name="Icon circle 272"/>
          <p:cNvSpPr/>
          <p:nvPr/>
        </p:nvSpPr>
        <p:spPr>
          <a:xfrm>
            <a:off x="8366760" y="2816352"/>
            <a:ext cx="329184" cy="329184"/>
          </a:xfrm>
          <a:prstGeom prst="ellipse">
            <a:avLst/>
          </a:prstGeom>
          <a:solidFill>
            <a:srgbClr val="E8E4F2"/>
          </a:solidFill>
          <a:ln/>
        </p:spPr>
      </p:sp>
      <p:pic>
        <p:nvPicPr>
          <p:cNvPr id="19" name="Icon compass 273" descr="preencoded.png">    </p:cNvPr>
          <p:cNvPicPr>
            <a:picLocks noChangeAspect="1"/>
          </p:cNvPicPr>
          <p:nvPr/>
        </p:nvPicPr>
        <p:blipFill>
          <a:blip r:embed="rId7"/>
          <a:stretch>
            <a:fillRect/>
          </a:stretch>
        </p:blipFill>
        <p:spPr>
          <a:xfrm>
            <a:off x="8440826" y="2890418"/>
            <a:ext cx="181051" cy="181051"/>
          </a:xfrm>
          <a:prstGeom prst="rect">
            <a:avLst/>
          </a:prstGeom>
        </p:spPr>
      </p:pic>
      <p:sp>
        <p:nvSpPr>
          <p:cNvPr id="20" name="Shelf 274"/>
          <p:cNvSpPr txBox="1"/>
          <p:nvPr/>
        </p:nvSpPr>
        <p:spPr>
          <a:xfrm>
            <a:off x="8805672" y="2816352"/>
            <a:ext cx="2133295" cy="329184"/>
          </a:xfrm>
          <a:prstGeom prst="rect">
            <a:avLst/>
          </a:prstGeom>
          <a:noFill/>
          <a:ln/>
        </p:spPr>
        <p:txBody>
          <a:bodyPr wrap="square" lIns="0" tIns="0" rIns="0" bIns="0" rtlCol="0" anchor="ctr"/>
          <a:lstStyle/>
          <a:p>
            <a:pPr indent="0" marL="0">
              <a:buNone/>
            </a:pPr>
            <a:r>
              <a:rPr lang="en-GB" sz="1350" dirty="0">
                <a:solidFill>
                  <a:srgbClr val="191919"/>
                </a:solidFill>
                <a:latin typeface="Inter" pitchFamily="34" charset="0"/>
                <a:ea typeface="Inter" pitchFamily="34" charset="-122"/>
                <a:cs typeface="Inter" pitchFamily="34" charset="-120"/>
              </a:rPr>
              <a:t>Start here</a:t>
            </a:r>
            <a:endParaRPr lang="en-GB" sz="1350" dirty="0"/>
          </a:p>
        </p:txBody>
      </p:sp>
      <p:sp>
        <p:nvSpPr>
          <p:cNvPr id="21" name="Shelf count 275"/>
          <p:cNvSpPr txBox="1"/>
          <p:nvPr/>
        </p:nvSpPr>
        <p:spPr>
          <a:xfrm>
            <a:off x="10865815" y="2816352"/>
            <a:ext cx="411480" cy="329184"/>
          </a:xfrm>
          <a:prstGeom prst="rect">
            <a:avLst/>
          </a:prstGeom>
          <a:noFill/>
          <a:ln/>
        </p:spPr>
        <p:txBody>
          <a:bodyPr wrap="square" lIns="0" tIns="0" rIns="0" bIns="0" rtlCol="0" anchor="ctr"/>
          <a:lstStyle/>
          <a:p>
            <a:pPr algn="r" indent="0" marL="0">
              <a:buNone/>
            </a:pPr>
            <a:r>
              <a:rPr lang="en-GB" sz="1500" b="1" dirty="0">
                <a:solidFill>
                  <a:srgbClr val="4338CA"/>
                </a:solidFill>
                <a:latin typeface="Plus Jakarta Sans" pitchFamily="34" charset="0"/>
                <a:ea typeface="Plus Jakarta Sans" pitchFamily="34" charset="-122"/>
                <a:cs typeface="Plus Jakarta Sans" pitchFamily="34" charset="-120"/>
              </a:rPr>
              <a:t>5</a:t>
            </a:r>
            <a:endParaRPr lang="en-GB" sz="1500" dirty="0"/>
          </a:p>
        </p:txBody>
      </p:sp>
      <p:sp>
        <p:nvSpPr>
          <p:cNvPr id="22" name="Icon circle 276"/>
          <p:cNvSpPr/>
          <p:nvPr/>
        </p:nvSpPr>
        <p:spPr>
          <a:xfrm>
            <a:off x="8366760" y="3273552"/>
            <a:ext cx="329184" cy="329184"/>
          </a:xfrm>
          <a:prstGeom prst="ellipse">
            <a:avLst/>
          </a:prstGeom>
          <a:solidFill>
            <a:srgbClr val="E8E4F2"/>
          </a:solidFill>
          <a:ln/>
        </p:spPr>
      </p:sp>
      <p:pic>
        <p:nvPicPr>
          <p:cNvPr id="23" name="Icon brain 277" descr="preencoded.png">    </p:cNvPr>
          <p:cNvPicPr>
            <a:picLocks noChangeAspect="1"/>
          </p:cNvPicPr>
          <p:nvPr/>
        </p:nvPicPr>
        <p:blipFill>
          <a:blip r:embed="rId8"/>
          <a:stretch>
            <a:fillRect/>
          </a:stretch>
        </p:blipFill>
        <p:spPr>
          <a:xfrm>
            <a:off x="8440826" y="3347618"/>
            <a:ext cx="181051" cy="181051"/>
          </a:xfrm>
          <a:prstGeom prst="rect">
            <a:avLst/>
          </a:prstGeom>
        </p:spPr>
      </p:pic>
      <p:sp>
        <p:nvSpPr>
          <p:cNvPr id="24" name="Shelf 278"/>
          <p:cNvSpPr txBox="1"/>
          <p:nvPr/>
        </p:nvSpPr>
        <p:spPr>
          <a:xfrm>
            <a:off x="8805672" y="3273552"/>
            <a:ext cx="2133295" cy="329184"/>
          </a:xfrm>
          <a:prstGeom prst="rect">
            <a:avLst/>
          </a:prstGeom>
          <a:noFill/>
          <a:ln/>
        </p:spPr>
        <p:txBody>
          <a:bodyPr wrap="square" lIns="0" tIns="0" rIns="0" bIns="0" rtlCol="0" anchor="ctr"/>
          <a:lstStyle/>
          <a:p>
            <a:pPr indent="0" marL="0">
              <a:buNone/>
            </a:pPr>
            <a:r>
              <a:rPr lang="en-GB" sz="1350" dirty="0">
                <a:solidFill>
                  <a:srgbClr val="191919"/>
                </a:solidFill>
                <a:latin typeface="Inter" pitchFamily="34" charset="0"/>
                <a:ea typeface="Inter" pitchFamily="34" charset="-122"/>
                <a:cs typeface="Inter" pitchFamily="34" charset="-120"/>
              </a:rPr>
              <a:t>Strategy and leadership</a:t>
            </a:r>
            <a:endParaRPr lang="en-GB" sz="1350" dirty="0"/>
          </a:p>
        </p:txBody>
      </p:sp>
      <p:sp>
        <p:nvSpPr>
          <p:cNvPr id="25" name="Shelf count 279"/>
          <p:cNvSpPr txBox="1"/>
          <p:nvPr/>
        </p:nvSpPr>
        <p:spPr>
          <a:xfrm>
            <a:off x="10865815" y="3273552"/>
            <a:ext cx="411480" cy="329184"/>
          </a:xfrm>
          <a:prstGeom prst="rect">
            <a:avLst/>
          </a:prstGeom>
          <a:noFill/>
          <a:ln/>
        </p:spPr>
        <p:txBody>
          <a:bodyPr wrap="square" lIns="0" tIns="0" rIns="0" bIns="0" rtlCol="0" anchor="ctr"/>
          <a:lstStyle/>
          <a:p>
            <a:pPr algn="r" indent="0" marL="0">
              <a:buNone/>
            </a:pPr>
            <a:r>
              <a:rPr lang="en-GB" sz="1500" b="1" dirty="0">
                <a:solidFill>
                  <a:srgbClr val="4338CA"/>
                </a:solidFill>
                <a:latin typeface="Plus Jakarta Sans" pitchFamily="34" charset="0"/>
                <a:ea typeface="Plus Jakarta Sans" pitchFamily="34" charset="-122"/>
                <a:cs typeface="Plus Jakarta Sans" pitchFamily="34" charset="-120"/>
              </a:rPr>
              <a:t>7</a:t>
            </a:r>
            <a:endParaRPr lang="en-GB" sz="1500" dirty="0"/>
          </a:p>
        </p:txBody>
      </p:sp>
      <p:sp>
        <p:nvSpPr>
          <p:cNvPr id="26" name="Icon circle 280"/>
          <p:cNvSpPr/>
          <p:nvPr/>
        </p:nvSpPr>
        <p:spPr>
          <a:xfrm>
            <a:off x="8366760" y="3730752"/>
            <a:ext cx="329184" cy="329184"/>
          </a:xfrm>
          <a:prstGeom prst="ellipse">
            <a:avLst/>
          </a:prstGeom>
          <a:solidFill>
            <a:srgbClr val="E8E4F2"/>
          </a:solidFill>
          <a:ln/>
        </p:spPr>
      </p:sp>
      <p:pic>
        <p:nvPicPr>
          <p:cNvPr id="27" name="Icon zap 281" descr="preencoded.png">    </p:cNvPr>
          <p:cNvPicPr>
            <a:picLocks noChangeAspect="1"/>
          </p:cNvPicPr>
          <p:nvPr/>
        </p:nvPicPr>
        <p:blipFill>
          <a:blip r:embed="rId9"/>
          <a:stretch>
            <a:fillRect/>
          </a:stretch>
        </p:blipFill>
        <p:spPr>
          <a:xfrm>
            <a:off x="8440826" y="3804818"/>
            <a:ext cx="181051" cy="181051"/>
          </a:xfrm>
          <a:prstGeom prst="rect">
            <a:avLst/>
          </a:prstGeom>
        </p:spPr>
      </p:pic>
      <p:sp>
        <p:nvSpPr>
          <p:cNvPr id="28" name="Shelf 282"/>
          <p:cNvSpPr txBox="1"/>
          <p:nvPr/>
        </p:nvSpPr>
        <p:spPr>
          <a:xfrm>
            <a:off x="8805672" y="3730752"/>
            <a:ext cx="2133295" cy="329184"/>
          </a:xfrm>
          <a:prstGeom prst="rect">
            <a:avLst/>
          </a:prstGeom>
          <a:noFill/>
          <a:ln/>
        </p:spPr>
        <p:txBody>
          <a:bodyPr wrap="square" lIns="0" tIns="0" rIns="0" bIns="0" rtlCol="0" anchor="ctr"/>
          <a:lstStyle/>
          <a:p>
            <a:pPr indent="0" marL="0">
              <a:buNone/>
            </a:pPr>
            <a:r>
              <a:rPr lang="en-GB" sz="1350" dirty="0">
                <a:solidFill>
                  <a:srgbClr val="191919"/>
                </a:solidFill>
                <a:latin typeface="Inter" pitchFamily="34" charset="0"/>
                <a:ea typeface="Inter" pitchFamily="34" charset="-122"/>
                <a:cs typeface="Inter" pitchFamily="34" charset="-120"/>
              </a:rPr>
              <a:t>Practitioner workflows</a:t>
            </a:r>
            <a:endParaRPr lang="en-GB" sz="1350" dirty="0"/>
          </a:p>
        </p:txBody>
      </p:sp>
      <p:sp>
        <p:nvSpPr>
          <p:cNvPr id="29" name="Shelf count 283"/>
          <p:cNvSpPr txBox="1"/>
          <p:nvPr/>
        </p:nvSpPr>
        <p:spPr>
          <a:xfrm>
            <a:off x="10865815" y="3730752"/>
            <a:ext cx="411480" cy="329184"/>
          </a:xfrm>
          <a:prstGeom prst="rect">
            <a:avLst/>
          </a:prstGeom>
          <a:noFill/>
          <a:ln/>
        </p:spPr>
        <p:txBody>
          <a:bodyPr wrap="square" lIns="0" tIns="0" rIns="0" bIns="0" rtlCol="0" anchor="ctr"/>
          <a:lstStyle/>
          <a:p>
            <a:pPr algn="r" indent="0" marL="0">
              <a:buNone/>
            </a:pPr>
            <a:r>
              <a:rPr lang="en-GB" sz="1500" b="1" dirty="0">
                <a:solidFill>
                  <a:srgbClr val="4338CA"/>
                </a:solidFill>
                <a:latin typeface="Plus Jakarta Sans" pitchFamily="34" charset="0"/>
                <a:ea typeface="Plus Jakarta Sans" pitchFamily="34" charset="-122"/>
                <a:cs typeface="Plus Jakarta Sans" pitchFamily="34" charset="-120"/>
              </a:rPr>
              <a:t>17</a:t>
            </a:r>
            <a:endParaRPr lang="en-GB" sz="1500" dirty="0"/>
          </a:p>
        </p:txBody>
      </p:sp>
      <p:sp>
        <p:nvSpPr>
          <p:cNvPr id="30" name="Icon circle 284"/>
          <p:cNvSpPr/>
          <p:nvPr/>
        </p:nvSpPr>
        <p:spPr>
          <a:xfrm>
            <a:off x="8366760" y="4187952"/>
            <a:ext cx="329184" cy="329184"/>
          </a:xfrm>
          <a:prstGeom prst="ellipse">
            <a:avLst/>
          </a:prstGeom>
          <a:solidFill>
            <a:srgbClr val="E8E4F2"/>
          </a:solidFill>
          <a:ln/>
        </p:spPr>
      </p:sp>
      <p:pic>
        <p:nvPicPr>
          <p:cNvPr id="31" name="Icon hammer 285" descr="preencoded.png">    </p:cNvPr>
          <p:cNvPicPr>
            <a:picLocks noChangeAspect="1"/>
          </p:cNvPicPr>
          <p:nvPr/>
        </p:nvPicPr>
        <p:blipFill>
          <a:blip r:embed="rId10"/>
          <a:stretch>
            <a:fillRect/>
          </a:stretch>
        </p:blipFill>
        <p:spPr>
          <a:xfrm>
            <a:off x="8440826" y="4262018"/>
            <a:ext cx="181051" cy="181051"/>
          </a:xfrm>
          <a:prstGeom prst="rect">
            <a:avLst/>
          </a:prstGeom>
        </p:spPr>
      </p:pic>
      <p:sp>
        <p:nvSpPr>
          <p:cNvPr id="32" name="Shelf 286"/>
          <p:cNvSpPr txBox="1"/>
          <p:nvPr/>
        </p:nvSpPr>
        <p:spPr>
          <a:xfrm>
            <a:off x="8805672" y="4187952"/>
            <a:ext cx="2133295" cy="329184"/>
          </a:xfrm>
          <a:prstGeom prst="rect">
            <a:avLst/>
          </a:prstGeom>
          <a:noFill/>
          <a:ln/>
        </p:spPr>
        <p:txBody>
          <a:bodyPr wrap="square" lIns="0" tIns="0" rIns="0" bIns="0" rtlCol="0" anchor="ctr"/>
          <a:lstStyle/>
          <a:p>
            <a:pPr indent="0" marL="0">
              <a:buNone/>
            </a:pPr>
            <a:r>
              <a:rPr lang="en-GB" sz="1350" dirty="0">
                <a:solidFill>
                  <a:srgbClr val="191919"/>
                </a:solidFill>
                <a:latin typeface="Inter" pitchFamily="34" charset="0"/>
                <a:ea typeface="Inter" pitchFamily="34" charset="-122"/>
                <a:cs typeface="Inter" pitchFamily="34" charset="-120"/>
              </a:rPr>
              <a:t>Building with AI</a:t>
            </a:r>
            <a:endParaRPr lang="en-GB" sz="1350" dirty="0"/>
          </a:p>
        </p:txBody>
      </p:sp>
      <p:sp>
        <p:nvSpPr>
          <p:cNvPr id="33" name="Shelf count 287"/>
          <p:cNvSpPr txBox="1"/>
          <p:nvPr/>
        </p:nvSpPr>
        <p:spPr>
          <a:xfrm>
            <a:off x="10865815" y="4187952"/>
            <a:ext cx="411480" cy="329184"/>
          </a:xfrm>
          <a:prstGeom prst="rect">
            <a:avLst/>
          </a:prstGeom>
          <a:noFill/>
          <a:ln/>
        </p:spPr>
        <p:txBody>
          <a:bodyPr wrap="square" lIns="0" tIns="0" rIns="0" bIns="0" rtlCol="0" anchor="ctr"/>
          <a:lstStyle/>
          <a:p>
            <a:pPr algn="r" indent="0" marL="0">
              <a:buNone/>
            </a:pPr>
            <a:r>
              <a:rPr lang="en-GB" sz="1500" b="1" dirty="0">
                <a:solidFill>
                  <a:srgbClr val="4338CA"/>
                </a:solidFill>
                <a:latin typeface="Plus Jakarta Sans" pitchFamily="34" charset="0"/>
                <a:ea typeface="Plus Jakarta Sans" pitchFamily="34" charset="-122"/>
                <a:cs typeface="Plus Jakarta Sans" pitchFamily="34" charset="-120"/>
              </a:rPr>
              <a:t>6</a:t>
            </a:r>
            <a:endParaRPr lang="en-GB" sz="1500" dirty="0"/>
          </a:p>
        </p:txBody>
      </p:sp>
      <p:sp>
        <p:nvSpPr>
          <p:cNvPr id="34" name="Icon circle 288"/>
          <p:cNvSpPr/>
          <p:nvPr/>
        </p:nvSpPr>
        <p:spPr>
          <a:xfrm>
            <a:off x="8366760" y="4645152"/>
            <a:ext cx="329184" cy="329184"/>
          </a:xfrm>
          <a:prstGeom prst="ellipse">
            <a:avLst/>
          </a:prstGeom>
          <a:solidFill>
            <a:srgbClr val="E8E4F2"/>
          </a:solidFill>
          <a:ln/>
        </p:spPr>
      </p:sp>
      <p:pic>
        <p:nvPicPr>
          <p:cNvPr id="35" name="Icon telescope 289" descr="preencoded.png">    </p:cNvPr>
          <p:cNvPicPr>
            <a:picLocks noChangeAspect="1"/>
          </p:cNvPicPr>
          <p:nvPr/>
        </p:nvPicPr>
        <p:blipFill>
          <a:blip r:embed="rId11"/>
          <a:stretch>
            <a:fillRect/>
          </a:stretch>
        </p:blipFill>
        <p:spPr>
          <a:xfrm>
            <a:off x="8440826" y="4719218"/>
            <a:ext cx="181051" cy="181051"/>
          </a:xfrm>
          <a:prstGeom prst="rect">
            <a:avLst/>
          </a:prstGeom>
        </p:spPr>
      </p:pic>
      <p:sp>
        <p:nvSpPr>
          <p:cNvPr id="36" name="Shelf 290"/>
          <p:cNvSpPr txBox="1"/>
          <p:nvPr/>
        </p:nvSpPr>
        <p:spPr>
          <a:xfrm>
            <a:off x="8805672" y="4645152"/>
            <a:ext cx="2133295" cy="329184"/>
          </a:xfrm>
          <a:prstGeom prst="rect">
            <a:avLst/>
          </a:prstGeom>
          <a:noFill/>
          <a:ln/>
        </p:spPr>
        <p:txBody>
          <a:bodyPr wrap="square" lIns="0" tIns="0" rIns="0" bIns="0" rtlCol="0" anchor="ctr"/>
          <a:lstStyle/>
          <a:p>
            <a:pPr indent="0" marL="0">
              <a:buNone/>
            </a:pPr>
            <a:r>
              <a:rPr lang="en-GB" sz="1350" dirty="0">
                <a:solidFill>
                  <a:srgbClr val="191919"/>
                </a:solidFill>
                <a:latin typeface="Inter" pitchFamily="34" charset="0"/>
                <a:ea typeface="Inter" pitchFamily="34" charset="-122"/>
                <a:cs typeface="Inter" pitchFamily="34" charset="-120"/>
              </a:rPr>
              <a:t>Perspectives</a:t>
            </a:r>
            <a:endParaRPr lang="en-GB" sz="1350" dirty="0"/>
          </a:p>
        </p:txBody>
      </p:sp>
      <p:sp>
        <p:nvSpPr>
          <p:cNvPr id="37" name="Shelf count 291"/>
          <p:cNvSpPr txBox="1"/>
          <p:nvPr/>
        </p:nvSpPr>
        <p:spPr>
          <a:xfrm>
            <a:off x="10865815" y="4645152"/>
            <a:ext cx="411480" cy="329184"/>
          </a:xfrm>
          <a:prstGeom prst="rect">
            <a:avLst/>
          </a:prstGeom>
          <a:noFill/>
          <a:ln/>
        </p:spPr>
        <p:txBody>
          <a:bodyPr wrap="square" lIns="0" tIns="0" rIns="0" bIns="0" rtlCol="0" anchor="ctr"/>
          <a:lstStyle/>
          <a:p>
            <a:pPr algn="r" indent="0" marL="0">
              <a:buNone/>
            </a:pPr>
            <a:r>
              <a:rPr lang="en-GB" sz="1500" b="1" dirty="0">
                <a:solidFill>
                  <a:srgbClr val="4338CA"/>
                </a:solidFill>
                <a:latin typeface="Plus Jakarta Sans" pitchFamily="34" charset="0"/>
                <a:ea typeface="Plus Jakarta Sans" pitchFamily="34" charset="-122"/>
                <a:cs typeface="Plus Jakarta Sans" pitchFamily="34" charset="-120"/>
              </a:rPr>
              <a:t>4</a:t>
            </a:r>
            <a:endParaRPr lang="en-GB" sz="1500" dirty="0"/>
          </a:p>
        </p:txBody>
      </p:sp>
      <p:sp>
        <p:nvSpPr>
          <p:cNvPr id="38" name="Card note 292"/>
          <p:cNvSpPr txBox="1"/>
          <p:nvPr/>
        </p:nvSpPr>
        <p:spPr>
          <a:xfrm>
            <a:off x="8366760" y="5138928"/>
            <a:ext cx="2910535" cy="640080"/>
          </a:xfrm>
          <a:prstGeom prst="rect">
            <a:avLst/>
          </a:prstGeom>
          <a:noFill/>
          <a:ln/>
        </p:spPr>
        <p:txBody>
          <a:bodyPr wrap="square" lIns="0" tIns="0" rIns="0" bIns="0" rtlCol="0" anchor="t"/>
          <a:lstStyle/>
          <a:p>
            <a:pPr indent="0" marL="0">
              <a:lnSpc>
                <a:spcPct val="105000"/>
              </a:lnSpc>
              <a:buNone/>
            </a:pPr>
            <a:r>
              <a:rPr lang="en-GB" sz="1250" dirty="0">
                <a:solidFill>
                  <a:srgbClr val="6B6B6B"/>
                </a:solidFill>
                <a:latin typeface="Inter" pitchFamily="34" charset="0"/>
                <a:ea typeface="Inter" pitchFamily="34" charset="-122"/>
                <a:cs typeface="Inter" pitchFamily="34" charset="-120"/>
              </a:rPr>
              <a:t>Every guide opens with its key takeaways: the point in 30 seconds, the method in 15 minutes.</a:t>
            </a:r>
            <a:endParaRPr lang="en-GB" sz="125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11</a:t>
            </a:fld>
            <a:endParaRPr lang="en-GB"/>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Kicker 293"/>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TOOLS AND MODELS</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Honest ratings,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with the reasons</a:t>
            </a:r>
            <a:endParaRPr lang="en-GB" sz="3600" dirty="0"/>
          </a:p>
        </p:txBody>
      </p:sp>
      <p:sp>
        <p:nvSpPr>
          <p:cNvPr id="4" name="Quote card 294"/>
          <p:cNvSpPr/>
          <p:nvPr/>
        </p:nvSpPr>
        <p:spPr>
          <a:xfrm>
            <a:off x="640080" y="2148840"/>
            <a:ext cx="5120640" cy="1481328"/>
          </a:xfrm>
          <a:prstGeom prst="roundRect">
            <a:avLst>
              <a:gd name="adj" fmla="val 9877"/>
            </a:avLst>
          </a:prstGeom>
          <a:solidFill>
            <a:srgbClr val="FFFFFF"/>
          </a:solidFill>
          <a:ln/>
          <a:effectLst>
            <a:outerShdw sx="100000" sy="100000" kx="0" ky="0" algn="bl" rotWithShape="0" blurRad="177800" dist="38100" dir="5400000">
              <a:srgbClr val="1E1B4B">
                <a:alpha val="10000"/>
              </a:srgbClr>
            </a:outerShdw>
          </a:effectLst>
        </p:spPr>
      </p:sp>
      <p:sp>
        <p:nvSpPr>
          <p:cNvPr id="5" name="Star 295"/>
          <p:cNvSpPr/>
          <p:nvPr/>
        </p:nvSpPr>
        <p:spPr>
          <a:xfrm>
            <a:off x="932688" y="2395728"/>
            <a:ext cx="219456" cy="219456"/>
          </a:xfrm>
          <a:prstGeom prst="star5">
            <a:avLst/>
          </a:prstGeom>
          <a:solidFill>
            <a:srgbClr val="F97316"/>
          </a:solidFill>
          <a:ln/>
        </p:spPr>
      </p:sp>
      <p:sp>
        <p:nvSpPr>
          <p:cNvPr id="6" name="Star 296"/>
          <p:cNvSpPr/>
          <p:nvPr/>
        </p:nvSpPr>
        <p:spPr>
          <a:xfrm>
            <a:off x="1207008" y="2395728"/>
            <a:ext cx="219456" cy="219456"/>
          </a:xfrm>
          <a:prstGeom prst="star5">
            <a:avLst/>
          </a:prstGeom>
          <a:solidFill>
            <a:srgbClr val="F97316"/>
          </a:solidFill>
          <a:ln/>
        </p:spPr>
      </p:sp>
      <p:sp>
        <p:nvSpPr>
          <p:cNvPr id="7" name="Star 297"/>
          <p:cNvSpPr/>
          <p:nvPr/>
        </p:nvSpPr>
        <p:spPr>
          <a:xfrm>
            <a:off x="1481328" y="2395728"/>
            <a:ext cx="219456" cy="219456"/>
          </a:xfrm>
          <a:prstGeom prst="star5">
            <a:avLst/>
          </a:prstGeom>
          <a:solidFill>
            <a:srgbClr val="F97316"/>
          </a:solidFill>
          <a:ln/>
        </p:spPr>
      </p:sp>
      <p:sp>
        <p:nvSpPr>
          <p:cNvPr id="8" name="Star 298"/>
          <p:cNvSpPr/>
          <p:nvPr/>
        </p:nvSpPr>
        <p:spPr>
          <a:xfrm>
            <a:off x="1755648" y="2395728"/>
            <a:ext cx="219456" cy="219456"/>
          </a:xfrm>
          <a:prstGeom prst="star5">
            <a:avLst/>
          </a:prstGeom>
          <a:solidFill>
            <a:srgbClr val="F97316"/>
          </a:solidFill>
          <a:ln/>
        </p:spPr>
      </p:sp>
      <p:sp>
        <p:nvSpPr>
          <p:cNvPr id="9" name="Star 299"/>
          <p:cNvSpPr/>
          <p:nvPr/>
        </p:nvSpPr>
        <p:spPr>
          <a:xfrm>
            <a:off x="2029968" y="2395728"/>
            <a:ext cx="219456" cy="219456"/>
          </a:xfrm>
          <a:prstGeom prst="star5">
            <a:avLst/>
          </a:prstGeom>
          <a:solidFill>
            <a:srgbClr val="F97316"/>
          </a:solidFill>
          <a:ln/>
        </p:spPr>
      </p:sp>
      <p:sp>
        <p:nvSpPr>
          <p:cNvPr id="10" name="Quote 300"/>
          <p:cNvSpPr txBox="1"/>
          <p:nvPr/>
        </p:nvSpPr>
        <p:spPr>
          <a:xfrm>
            <a:off x="932688" y="2715768"/>
            <a:ext cx="4572000" cy="457200"/>
          </a:xfrm>
          <a:prstGeom prst="rect">
            <a:avLst/>
          </a:prstGeom>
          <a:noFill/>
          <a:ln/>
        </p:spPr>
        <p:txBody>
          <a:bodyPr wrap="square" lIns="0" tIns="0" rIns="0" bIns="0" rtlCol="0" anchor="t"/>
          <a:lstStyle/>
          <a:p>
            <a:pPr indent="0" marL="0">
              <a:buNone/>
            </a:pPr>
            <a:r>
              <a:rPr lang="en-GB" sz="2400" b="1" dirty="0">
                <a:solidFill>
                  <a:srgbClr val="191919"/>
                </a:solidFill>
                <a:latin typeface="Plus Jakarta Sans" pitchFamily="34" charset="0"/>
                <a:ea typeface="Plus Jakarta Sans" pitchFamily="34" charset="-122"/>
                <a:cs typeface="Plus Jakarta Sans" pitchFamily="34" charset="-120"/>
              </a:rPr>
              <a:t>“I barely type anymore.”</a:t>
            </a:r>
            <a:endParaRPr lang="en-GB" sz="2400" dirty="0"/>
          </a:p>
        </p:txBody>
      </p:sp>
      <p:sp>
        <p:nvSpPr>
          <p:cNvPr id="11" name="Quote source 301"/>
          <p:cNvSpPr txBox="1"/>
          <p:nvPr/>
        </p:nvSpPr>
        <p:spPr>
          <a:xfrm>
            <a:off x="932688" y="3191256"/>
            <a:ext cx="4572000" cy="274320"/>
          </a:xfrm>
          <a:prstGeom prst="rect">
            <a:avLst/>
          </a:prstGeom>
          <a:noFill/>
          <a:ln/>
        </p:spPr>
        <p:txBody>
          <a:bodyPr wrap="square" lIns="0" tIns="0" rIns="0" bIns="0" rtlCol="0" anchor="t"/>
          <a:lstStyle/>
          <a:p>
            <a:pPr indent="0" marL="0">
              <a:buNone/>
            </a:pPr>
            <a:r>
              <a:rPr lang="en-GB" sz="1250" dirty="0">
                <a:solidFill>
                  <a:srgbClr val="6B6B6B"/>
                </a:solidFill>
                <a:latin typeface="Inter" pitchFamily="34" charset="0"/>
                <a:ea typeface="Inter" pitchFamily="34" charset="-122"/>
                <a:cs typeface="Inter" pitchFamily="34" charset="-120"/>
              </a:rPr>
              <a:t>My take on Wispr Flow, voice dictation · 5/5</a:t>
            </a:r>
            <a:endParaRPr lang="en-GB" sz="1250" dirty="0"/>
          </a:p>
        </p:txBody>
      </p:sp>
      <p:sp>
        <p:nvSpPr>
          <p:cNvPr id="12" name="Quote card 302"/>
          <p:cNvSpPr/>
          <p:nvPr/>
        </p:nvSpPr>
        <p:spPr>
          <a:xfrm>
            <a:off x="640080" y="3858768"/>
            <a:ext cx="5120640" cy="1481328"/>
          </a:xfrm>
          <a:prstGeom prst="roundRect">
            <a:avLst>
              <a:gd name="adj" fmla="val 9877"/>
            </a:avLst>
          </a:prstGeom>
          <a:solidFill>
            <a:srgbClr val="FFFFFF"/>
          </a:solidFill>
          <a:ln/>
          <a:effectLst>
            <a:outerShdw sx="100000" sy="100000" kx="0" ky="0" algn="bl" rotWithShape="0" blurRad="177800" dist="38100" dir="5400000">
              <a:srgbClr val="1E1B4B">
                <a:alpha val="10000"/>
              </a:srgbClr>
            </a:outerShdw>
          </a:effectLst>
        </p:spPr>
      </p:sp>
      <p:sp>
        <p:nvSpPr>
          <p:cNvPr id="13" name="Star 303"/>
          <p:cNvSpPr/>
          <p:nvPr/>
        </p:nvSpPr>
        <p:spPr>
          <a:xfrm>
            <a:off x="932688" y="4105656"/>
            <a:ext cx="219456" cy="219456"/>
          </a:xfrm>
          <a:prstGeom prst="star5">
            <a:avLst/>
          </a:prstGeom>
          <a:solidFill>
            <a:srgbClr val="F97316"/>
          </a:solidFill>
          <a:ln/>
        </p:spPr>
      </p:sp>
      <p:sp>
        <p:nvSpPr>
          <p:cNvPr id="14" name="Star 304"/>
          <p:cNvSpPr/>
          <p:nvPr/>
        </p:nvSpPr>
        <p:spPr>
          <a:xfrm>
            <a:off x="1207008" y="4105656"/>
            <a:ext cx="219456" cy="219456"/>
          </a:xfrm>
          <a:prstGeom prst="star5">
            <a:avLst/>
          </a:prstGeom>
          <a:solidFill>
            <a:srgbClr val="F97316"/>
          </a:solidFill>
          <a:ln/>
        </p:spPr>
      </p:sp>
      <p:sp>
        <p:nvSpPr>
          <p:cNvPr id="15" name="Star 305"/>
          <p:cNvSpPr/>
          <p:nvPr/>
        </p:nvSpPr>
        <p:spPr>
          <a:xfrm>
            <a:off x="1481328" y="4105656"/>
            <a:ext cx="219456" cy="219456"/>
          </a:xfrm>
          <a:prstGeom prst="star5">
            <a:avLst/>
          </a:prstGeom>
          <a:solidFill>
            <a:srgbClr val="F97316"/>
          </a:solidFill>
          <a:ln/>
        </p:spPr>
      </p:sp>
      <p:sp>
        <p:nvSpPr>
          <p:cNvPr id="16" name="Empty star 306"/>
          <p:cNvSpPr/>
          <p:nvPr/>
        </p:nvSpPr>
        <p:spPr>
          <a:xfrm>
            <a:off x="1755648" y="4105656"/>
            <a:ext cx="219456" cy="219456"/>
          </a:xfrm>
          <a:prstGeom prst="star5">
            <a:avLst/>
          </a:prstGeom>
          <a:solidFill>
            <a:srgbClr val="E5E3DD"/>
          </a:solidFill>
          <a:ln/>
        </p:spPr>
      </p:sp>
      <p:sp>
        <p:nvSpPr>
          <p:cNvPr id="17" name="Empty star 307"/>
          <p:cNvSpPr/>
          <p:nvPr/>
        </p:nvSpPr>
        <p:spPr>
          <a:xfrm>
            <a:off x="2029968" y="4105656"/>
            <a:ext cx="219456" cy="219456"/>
          </a:xfrm>
          <a:prstGeom prst="star5">
            <a:avLst/>
          </a:prstGeom>
          <a:solidFill>
            <a:srgbClr val="E5E3DD"/>
          </a:solidFill>
          <a:ln/>
        </p:spPr>
      </p:sp>
      <p:sp>
        <p:nvSpPr>
          <p:cNvPr id="18" name="Quote 308"/>
          <p:cNvSpPr txBox="1"/>
          <p:nvPr/>
        </p:nvSpPr>
        <p:spPr>
          <a:xfrm>
            <a:off x="932688" y="4425696"/>
            <a:ext cx="4572000" cy="457200"/>
          </a:xfrm>
          <a:prstGeom prst="rect">
            <a:avLst/>
          </a:prstGeom>
          <a:noFill/>
          <a:ln/>
        </p:spPr>
        <p:txBody>
          <a:bodyPr wrap="square" lIns="0" tIns="0" rIns="0" bIns="0" rtlCol="0" anchor="t"/>
          <a:lstStyle/>
          <a:p>
            <a:pPr indent="0" marL="0">
              <a:buNone/>
            </a:pPr>
            <a:r>
              <a:rPr lang="en-GB" sz="2400" b="1" dirty="0">
                <a:solidFill>
                  <a:srgbClr val="191919"/>
                </a:solidFill>
                <a:latin typeface="Plus Jakarta Sans" pitchFamily="34" charset="0"/>
                <a:ea typeface="Plus Jakarta Sans" pitchFamily="34" charset="-122"/>
                <a:cs typeface="Plus Jakarta Sans" pitchFamily="34" charset="-120"/>
              </a:rPr>
              <a:t>“Microsoft botched this.”</a:t>
            </a:r>
            <a:endParaRPr lang="en-GB" sz="2400" dirty="0"/>
          </a:p>
        </p:txBody>
      </p:sp>
      <p:sp>
        <p:nvSpPr>
          <p:cNvPr id="19" name="Quote source 309"/>
          <p:cNvSpPr txBox="1"/>
          <p:nvPr/>
        </p:nvSpPr>
        <p:spPr>
          <a:xfrm>
            <a:off x="932688" y="4901184"/>
            <a:ext cx="4572000" cy="274320"/>
          </a:xfrm>
          <a:prstGeom prst="rect">
            <a:avLst/>
          </a:prstGeom>
          <a:noFill/>
          <a:ln/>
        </p:spPr>
        <p:txBody>
          <a:bodyPr wrap="square" lIns="0" tIns="0" rIns="0" bIns="0" rtlCol="0" anchor="t"/>
          <a:lstStyle/>
          <a:p>
            <a:pPr indent="0" marL="0">
              <a:buNone/>
            </a:pPr>
            <a:r>
              <a:rPr lang="en-GB" sz="1250" dirty="0">
                <a:solidFill>
                  <a:srgbClr val="6B6B6B"/>
                </a:solidFill>
                <a:latin typeface="Inter" pitchFamily="34" charset="0"/>
                <a:ea typeface="Inter" pitchFamily="34" charset="-122"/>
                <a:cs typeface="Inter" pitchFamily="34" charset="-120"/>
              </a:rPr>
              <a:t>My take on Copilot · 3/5</a:t>
            </a:r>
            <a:endParaRPr lang="en-GB" sz="1250" dirty="0"/>
          </a:p>
        </p:txBody>
      </p:sp>
      <p:sp>
        <p:nvSpPr>
          <p:cNvPr id="20" name="Tools note 310"/>
          <p:cNvSpPr txBox="1"/>
          <p:nvPr/>
        </p:nvSpPr>
        <p:spPr>
          <a:xfrm>
            <a:off x="640080" y="5458968"/>
            <a:ext cx="5120640" cy="274320"/>
          </a:xfrm>
          <a:prstGeom prst="rect">
            <a:avLst/>
          </a:prstGeom>
          <a:noFill/>
          <a:ln/>
        </p:spPr>
        <p:txBody>
          <a:bodyPr wrap="square" lIns="0" tIns="0" rIns="0" bIns="0" rtlCol="0" anchor="t"/>
          <a:lstStyle/>
          <a:p>
            <a:pPr indent="0" marL="0">
              <a:buNone/>
            </a:pPr>
            <a:r>
              <a:rPr lang="en-GB" sz="1400" b="1" dirty="0">
                <a:solidFill>
                  <a:srgbClr val="4338CA"/>
                </a:solidFill>
                <a:latin typeface="Inter" pitchFamily="34" charset="0"/>
                <a:ea typeface="Inter" pitchFamily="34" charset="-122"/>
                <a:cs typeface="Inter" pitchFamily="34" charset="-120"/>
              </a:rPr>
              <a:t>42 tools, each with a rating and the reasons for it.</a:t>
            </a:r>
            <a:endParaRPr lang="en-GB" sz="1400" dirty="0"/>
          </a:p>
        </p:txBody>
      </p:sp>
      <p:sp>
        <p:nvSpPr>
          <p:cNvPr id="21" name="Models card 311"/>
          <p:cNvSpPr/>
          <p:nvPr/>
        </p:nvSpPr>
        <p:spPr>
          <a:xfrm>
            <a:off x="6172200" y="2148840"/>
            <a:ext cx="5379415" cy="3611880"/>
          </a:xfrm>
          <a:prstGeom prst="roundRect">
            <a:avLst>
              <a:gd name="adj" fmla="val 4051"/>
            </a:avLst>
          </a:prstGeom>
          <a:solidFill>
            <a:srgbClr val="F0EDF7"/>
          </a:solidFill>
          <a:ln/>
        </p:spPr>
      </p:sp>
      <p:sp>
        <p:nvSpPr>
          <p:cNvPr id="22" name="Card heading 312"/>
          <p:cNvSpPr txBox="1"/>
          <p:nvPr/>
        </p:nvSpPr>
        <p:spPr>
          <a:xfrm>
            <a:off x="6464808" y="2377440"/>
            <a:ext cx="4830775" cy="365760"/>
          </a:xfrm>
          <a:prstGeom prst="rect">
            <a:avLst/>
          </a:prstGeom>
          <a:noFill/>
          <a:ln/>
        </p:spPr>
        <p:txBody>
          <a:bodyPr wrap="square" lIns="0" tIns="0" rIns="0" bIns="0" rtlCol="0" anchor="t"/>
          <a:lstStyle/>
          <a:p>
            <a:pPr indent="0" marL="0">
              <a:buNone/>
            </a:pPr>
            <a:r>
              <a:rPr lang="en-GB" sz="1800" b="1" dirty="0">
                <a:solidFill>
                  <a:srgbClr val="191919"/>
                </a:solidFill>
                <a:latin typeface="Plus Jakarta Sans" pitchFamily="34" charset="0"/>
                <a:ea typeface="Plus Jakarta Sans" pitchFamily="34" charset="-122"/>
                <a:cs typeface="Plus Jakarta Sans" pitchFamily="34" charset="-120"/>
              </a:rPr>
              <a:t>24 models, sorted by the job</a:t>
            </a:r>
            <a:endParaRPr lang="en-GB" sz="1800" dirty="0"/>
          </a:p>
        </p:txBody>
      </p:sp>
      <p:sp>
        <p:nvSpPr>
          <p:cNvPr id="23" name="Job pill 313"/>
          <p:cNvSpPr/>
          <p:nvPr/>
        </p:nvSpPr>
        <p:spPr>
          <a:xfrm>
            <a:off x="6464808" y="2907792"/>
            <a:ext cx="2305660" cy="402336"/>
          </a:xfrm>
          <a:prstGeom prst="roundRect">
            <a:avLst>
              <a:gd name="adj" fmla="val 50000"/>
            </a:avLst>
          </a:prstGeom>
          <a:solidFill>
            <a:srgbClr val="FFFFFF"/>
          </a:solidFill>
          <a:ln/>
        </p:spPr>
      </p:sp>
      <p:pic>
        <p:nvPicPr>
          <p:cNvPr id="24" name="Icon compass 314" descr="preencoded.png">    </p:cNvPr>
          <p:cNvPicPr>
            <a:picLocks noChangeAspect="1"/>
          </p:cNvPicPr>
          <p:nvPr/>
        </p:nvPicPr>
        <p:blipFill>
          <a:blip r:embed="rId1"/>
          <a:stretch>
            <a:fillRect/>
          </a:stretch>
        </p:blipFill>
        <p:spPr>
          <a:xfrm>
            <a:off x="6583680" y="2999232"/>
            <a:ext cx="219456" cy="219456"/>
          </a:xfrm>
          <a:prstGeom prst="rect">
            <a:avLst/>
          </a:prstGeom>
        </p:spPr>
      </p:pic>
      <p:sp>
        <p:nvSpPr>
          <p:cNvPr id="25" name="Job 315"/>
          <p:cNvSpPr txBox="1"/>
          <p:nvPr/>
        </p:nvSpPr>
        <p:spPr>
          <a:xfrm>
            <a:off x="6922008" y="2907792"/>
            <a:ext cx="1757020" cy="402336"/>
          </a:xfrm>
          <a:prstGeom prst="rect">
            <a:avLst/>
          </a:prstGeom>
          <a:noFill/>
          <a:ln/>
        </p:spPr>
        <p:txBody>
          <a:bodyPr wrap="square" lIns="0" tIns="0" rIns="0" bIns="0" rtlCol="0" anchor="ctr"/>
          <a:lstStyle/>
          <a:p>
            <a:pPr indent="0" marL="0">
              <a:buNone/>
            </a:pPr>
            <a:r>
              <a:rPr lang="en-GB" sz="1300" b="1" dirty="0">
                <a:solidFill>
                  <a:srgbClr val="191919"/>
                </a:solidFill>
                <a:latin typeface="Inter" pitchFamily="34" charset="0"/>
                <a:ea typeface="Inter" pitchFamily="34" charset="-122"/>
                <a:cs typeface="Inter" pitchFamily="34" charset="-120"/>
              </a:rPr>
              <a:t>Direct</a:t>
            </a:r>
            <a:endParaRPr lang="en-GB" sz="1300" dirty="0"/>
          </a:p>
        </p:txBody>
      </p:sp>
      <p:sp>
        <p:nvSpPr>
          <p:cNvPr id="26" name="Job pill 316"/>
          <p:cNvSpPr/>
          <p:nvPr/>
        </p:nvSpPr>
        <p:spPr>
          <a:xfrm>
            <a:off x="8953348" y="2907792"/>
            <a:ext cx="2305660" cy="402336"/>
          </a:xfrm>
          <a:prstGeom prst="roundRect">
            <a:avLst>
              <a:gd name="adj" fmla="val 50000"/>
            </a:avLst>
          </a:prstGeom>
          <a:solidFill>
            <a:srgbClr val="FFFFFF"/>
          </a:solidFill>
          <a:ln/>
        </p:spPr>
      </p:sp>
      <p:pic>
        <p:nvPicPr>
          <p:cNvPr id="27" name="Icon brain 317" descr="preencoded.png">    </p:cNvPr>
          <p:cNvPicPr>
            <a:picLocks noChangeAspect="1"/>
          </p:cNvPicPr>
          <p:nvPr/>
        </p:nvPicPr>
        <p:blipFill>
          <a:blip r:embed="rId2"/>
          <a:stretch>
            <a:fillRect/>
          </a:stretch>
        </p:blipFill>
        <p:spPr>
          <a:xfrm>
            <a:off x="9072220" y="2999232"/>
            <a:ext cx="219456" cy="219456"/>
          </a:xfrm>
          <a:prstGeom prst="rect">
            <a:avLst/>
          </a:prstGeom>
        </p:spPr>
      </p:pic>
      <p:sp>
        <p:nvSpPr>
          <p:cNvPr id="28" name="Job 318"/>
          <p:cNvSpPr txBox="1"/>
          <p:nvPr/>
        </p:nvSpPr>
        <p:spPr>
          <a:xfrm>
            <a:off x="9410548" y="2907792"/>
            <a:ext cx="1757020" cy="402336"/>
          </a:xfrm>
          <a:prstGeom prst="rect">
            <a:avLst/>
          </a:prstGeom>
          <a:noFill/>
          <a:ln/>
        </p:spPr>
        <p:txBody>
          <a:bodyPr wrap="square" lIns="0" tIns="0" rIns="0" bIns="0" rtlCol="0" anchor="ctr"/>
          <a:lstStyle/>
          <a:p>
            <a:pPr indent="0" marL="0">
              <a:buNone/>
            </a:pPr>
            <a:r>
              <a:rPr lang="en-GB" sz="1300" b="1" dirty="0">
                <a:solidFill>
                  <a:srgbClr val="191919"/>
                </a:solidFill>
                <a:latin typeface="Inter" pitchFamily="34" charset="0"/>
                <a:ea typeface="Inter" pitchFamily="34" charset="-122"/>
                <a:cs typeface="Inter" pitchFamily="34" charset="-120"/>
              </a:rPr>
              <a:t>Think</a:t>
            </a:r>
            <a:endParaRPr lang="en-GB" sz="1300" dirty="0"/>
          </a:p>
        </p:txBody>
      </p:sp>
      <p:sp>
        <p:nvSpPr>
          <p:cNvPr id="29" name="Job pill 319"/>
          <p:cNvSpPr/>
          <p:nvPr/>
        </p:nvSpPr>
        <p:spPr>
          <a:xfrm>
            <a:off x="6464808" y="3419856"/>
            <a:ext cx="2305660" cy="402336"/>
          </a:xfrm>
          <a:prstGeom prst="roundRect">
            <a:avLst>
              <a:gd name="adj" fmla="val 50000"/>
            </a:avLst>
          </a:prstGeom>
          <a:solidFill>
            <a:srgbClr val="FFFFFF"/>
          </a:solidFill>
          <a:ln/>
        </p:spPr>
      </p:sp>
      <p:pic>
        <p:nvPicPr>
          <p:cNvPr id="30" name="Icon zap 320" descr="preencoded.png">    </p:cNvPr>
          <p:cNvPicPr>
            <a:picLocks noChangeAspect="1"/>
          </p:cNvPicPr>
          <p:nvPr/>
        </p:nvPicPr>
        <p:blipFill>
          <a:blip r:embed="rId3"/>
          <a:stretch>
            <a:fillRect/>
          </a:stretch>
        </p:blipFill>
        <p:spPr>
          <a:xfrm>
            <a:off x="6583680" y="3511296"/>
            <a:ext cx="219456" cy="219456"/>
          </a:xfrm>
          <a:prstGeom prst="rect">
            <a:avLst/>
          </a:prstGeom>
        </p:spPr>
      </p:pic>
      <p:sp>
        <p:nvSpPr>
          <p:cNvPr id="31" name="Job 321"/>
          <p:cNvSpPr txBox="1"/>
          <p:nvPr/>
        </p:nvSpPr>
        <p:spPr>
          <a:xfrm>
            <a:off x="6922008" y="3419856"/>
            <a:ext cx="1757020" cy="402336"/>
          </a:xfrm>
          <a:prstGeom prst="rect">
            <a:avLst/>
          </a:prstGeom>
          <a:noFill/>
          <a:ln/>
        </p:spPr>
        <p:txBody>
          <a:bodyPr wrap="square" lIns="0" tIns="0" rIns="0" bIns="0" rtlCol="0" anchor="ctr"/>
          <a:lstStyle/>
          <a:p>
            <a:pPr indent="0" marL="0">
              <a:buNone/>
            </a:pPr>
            <a:r>
              <a:rPr lang="en-GB" sz="1300" b="1" dirty="0">
                <a:solidFill>
                  <a:srgbClr val="191919"/>
                </a:solidFill>
                <a:latin typeface="Inter" pitchFamily="34" charset="0"/>
                <a:ea typeface="Inter" pitchFamily="34" charset="-122"/>
                <a:cs typeface="Inter" pitchFamily="34" charset="-120"/>
              </a:rPr>
              <a:t>Execute</a:t>
            </a:r>
            <a:endParaRPr lang="en-GB" sz="1300" dirty="0"/>
          </a:p>
        </p:txBody>
      </p:sp>
      <p:sp>
        <p:nvSpPr>
          <p:cNvPr id="32" name="Job pill 322"/>
          <p:cNvSpPr/>
          <p:nvPr/>
        </p:nvSpPr>
        <p:spPr>
          <a:xfrm>
            <a:off x="8953348" y="3419856"/>
            <a:ext cx="2305660" cy="402336"/>
          </a:xfrm>
          <a:prstGeom prst="roundRect">
            <a:avLst>
              <a:gd name="adj" fmla="val 50000"/>
            </a:avLst>
          </a:prstGeom>
          <a:solidFill>
            <a:srgbClr val="FFFFFF"/>
          </a:solidFill>
          <a:ln/>
        </p:spPr>
      </p:sp>
      <p:pic>
        <p:nvPicPr>
          <p:cNvPr id="33" name="Icon search 323" descr="preencoded.png">    </p:cNvPr>
          <p:cNvPicPr>
            <a:picLocks noChangeAspect="1"/>
          </p:cNvPicPr>
          <p:nvPr/>
        </p:nvPicPr>
        <p:blipFill>
          <a:blip r:embed="rId4"/>
          <a:stretch>
            <a:fillRect/>
          </a:stretch>
        </p:blipFill>
        <p:spPr>
          <a:xfrm>
            <a:off x="9072220" y="3511296"/>
            <a:ext cx="219456" cy="219456"/>
          </a:xfrm>
          <a:prstGeom prst="rect">
            <a:avLst/>
          </a:prstGeom>
        </p:spPr>
      </p:pic>
      <p:sp>
        <p:nvSpPr>
          <p:cNvPr id="34" name="Job 324"/>
          <p:cNvSpPr txBox="1"/>
          <p:nvPr/>
        </p:nvSpPr>
        <p:spPr>
          <a:xfrm>
            <a:off x="9410548" y="3419856"/>
            <a:ext cx="1757020" cy="402336"/>
          </a:xfrm>
          <a:prstGeom prst="rect">
            <a:avLst/>
          </a:prstGeom>
          <a:noFill/>
          <a:ln/>
        </p:spPr>
        <p:txBody>
          <a:bodyPr wrap="square" lIns="0" tIns="0" rIns="0" bIns="0" rtlCol="0" anchor="ctr"/>
          <a:lstStyle/>
          <a:p>
            <a:pPr indent="0" marL="0">
              <a:buNone/>
            </a:pPr>
            <a:r>
              <a:rPr lang="en-GB" sz="1300" b="1" dirty="0">
                <a:solidFill>
                  <a:srgbClr val="191919"/>
                </a:solidFill>
                <a:latin typeface="Inter" pitchFamily="34" charset="0"/>
                <a:ea typeface="Inter" pitchFamily="34" charset="-122"/>
                <a:cs typeface="Inter" pitchFamily="34" charset="-120"/>
              </a:rPr>
              <a:t>Search the live web</a:t>
            </a:r>
            <a:endParaRPr lang="en-GB" sz="1300" dirty="0"/>
          </a:p>
        </p:txBody>
      </p:sp>
      <p:sp>
        <p:nvSpPr>
          <p:cNvPr id="35" name="Job pill 325"/>
          <p:cNvSpPr/>
          <p:nvPr/>
        </p:nvSpPr>
        <p:spPr>
          <a:xfrm>
            <a:off x="6464808" y="3931920"/>
            <a:ext cx="2305660" cy="402336"/>
          </a:xfrm>
          <a:prstGeom prst="roundRect">
            <a:avLst>
              <a:gd name="adj" fmla="val 50000"/>
            </a:avLst>
          </a:prstGeom>
          <a:solidFill>
            <a:srgbClr val="FFFFFF"/>
          </a:solidFill>
          <a:ln/>
        </p:spPr>
      </p:sp>
      <p:pic>
        <p:nvPicPr>
          <p:cNvPr id="36" name="Icon lock 326" descr="preencoded.png">    </p:cNvPr>
          <p:cNvPicPr>
            <a:picLocks noChangeAspect="1"/>
          </p:cNvPicPr>
          <p:nvPr/>
        </p:nvPicPr>
        <p:blipFill>
          <a:blip r:embed="rId5"/>
          <a:stretch>
            <a:fillRect/>
          </a:stretch>
        </p:blipFill>
        <p:spPr>
          <a:xfrm>
            <a:off x="6583680" y="4023360"/>
            <a:ext cx="219456" cy="219456"/>
          </a:xfrm>
          <a:prstGeom prst="rect">
            <a:avLst/>
          </a:prstGeom>
        </p:spPr>
      </p:pic>
      <p:sp>
        <p:nvSpPr>
          <p:cNvPr id="37" name="Job 327"/>
          <p:cNvSpPr txBox="1"/>
          <p:nvPr/>
        </p:nvSpPr>
        <p:spPr>
          <a:xfrm>
            <a:off x="6922008" y="3931920"/>
            <a:ext cx="1757020" cy="402336"/>
          </a:xfrm>
          <a:prstGeom prst="rect">
            <a:avLst/>
          </a:prstGeom>
          <a:noFill/>
          <a:ln/>
        </p:spPr>
        <p:txBody>
          <a:bodyPr wrap="square" lIns="0" tIns="0" rIns="0" bIns="0" rtlCol="0" anchor="ctr"/>
          <a:lstStyle/>
          <a:p>
            <a:pPr indent="0" marL="0">
              <a:buNone/>
            </a:pPr>
            <a:r>
              <a:rPr lang="en-GB" sz="1300" b="1" dirty="0">
                <a:solidFill>
                  <a:srgbClr val="191919"/>
                </a:solidFill>
                <a:latin typeface="Inter" pitchFamily="34" charset="0"/>
                <a:ea typeface="Inter" pitchFamily="34" charset="-122"/>
                <a:cs typeface="Inter" pitchFamily="34" charset="-120"/>
              </a:rPr>
              <a:t>Run privately</a:t>
            </a:r>
            <a:endParaRPr lang="en-GB" sz="1300" dirty="0"/>
          </a:p>
        </p:txBody>
      </p:sp>
      <p:sp>
        <p:nvSpPr>
          <p:cNvPr id="38" name="Job pill 328"/>
          <p:cNvSpPr/>
          <p:nvPr/>
        </p:nvSpPr>
        <p:spPr>
          <a:xfrm>
            <a:off x="8953348" y="3931920"/>
            <a:ext cx="2305660" cy="402336"/>
          </a:xfrm>
          <a:prstGeom prst="roundRect">
            <a:avLst>
              <a:gd name="adj" fmla="val 50000"/>
            </a:avLst>
          </a:prstGeom>
          <a:solidFill>
            <a:srgbClr val="FFFFFF"/>
          </a:solidFill>
          <a:ln/>
        </p:spPr>
      </p:sp>
      <p:pic>
        <p:nvPicPr>
          <p:cNvPr id="39" name="Icon image 329" descr="preencoded.png">    </p:cNvPr>
          <p:cNvPicPr>
            <a:picLocks noChangeAspect="1"/>
          </p:cNvPicPr>
          <p:nvPr/>
        </p:nvPicPr>
        <p:blipFill>
          <a:blip r:embed="rId6"/>
          <a:stretch>
            <a:fillRect/>
          </a:stretch>
        </p:blipFill>
        <p:spPr>
          <a:xfrm>
            <a:off x="9072220" y="4023360"/>
            <a:ext cx="219456" cy="219456"/>
          </a:xfrm>
          <a:prstGeom prst="rect">
            <a:avLst/>
          </a:prstGeom>
        </p:spPr>
      </p:pic>
      <p:sp>
        <p:nvSpPr>
          <p:cNvPr id="40" name="Job 330"/>
          <p:cNvSpPr txBox="1"/>
          <p:nvPr/>
        </p:nvSpPr>
        <p:spPr>
          <a:xfrm>
            <a:off x="9410548" y="3931920"/>
            <a:ext cx="1757020" cy="402336"/>
          </a:xfrm>
          <a:prstGeom prst="rect">
            <a:avLst/>
          </a:prstGeom>
          <a:noFill/>
          <a:ln/>
        </p:spPr>
        <p:txBody>
          <a:bodyPr wrap="square" lIns="0" tIns="0" rIns="0" bIns="0" rtlCol="0" anchor="ctr"/>
          <a:lstStyle/>
          <a:p>
            <a:pPr indent="0" marL="0">
              <a:buNone/>
            </a:pPr>
            <a:r>
              <a:rPr lang="en-GB" sz="1300" b="1" dirty="0">
                <a:solidFill>
                  <a:srgbClr val="191919"/>
                </a:solidFill>
                <a:latin typeface="Inter" pitchFamily="34" charset="0"/>
                <a:ea typeface="Inter" pitchFamily="34" charset="-122"/>
                <a:cs typeface="Inter" pitchFamily="34" charset="-120"/>
              </a:rPr>
              <a:t>Make images</a:t>
            </a:r>
            <a:endParaRPr lang="en-GB" sz="1300" dirty="0"/>
          </a:p>
        </p:txBody>
      </p:sp>
      <p:sp>
        <p:nvSpPr>
          <p:cNvPr id="41" name="Job pill 331"/>
          <p:cNvSpPr/>
          <p:nvPr/>
        </p:nvSpPr>
        <p:spPr>
          <a:xfrm>
            <a:off x="6464808" y="4443984"/>
            <a:ext cx="2305660" cy="402336"/>
          </a:xfrm>
          <a:prstGeom prst="roundRect">
            <a:avLst>
              <a:gd name="adj" fmla="val 50000"/>
            </a:avLst>
          </a:prstGeom>
          <a:solidFill>
            <a:srgbClr val="FFFFFF"/>
          </a:solidFill>
          <a:ln/>
        </p:spPr>
      </p:sp>
      <p:pic>
        <p:nvPicPr>
          <p:cNvPr id="42" name="Icon clapperboard 332" descr="preencoded.png">    </p:cNvPr>
          <p:cNvPicPr>
            <a:picLocks noChangeAspect="1"/>
          </p:cNvPicPr>
          <p:nvPr/>
        </p:nvPicPr>
        <p:blipFill>
          <a:blip r:embed="rId7"/>
          <a:stretch>
            <a:fillRect/>
          </a:stretch>
        </p:blipFill>
        <p:spPr>
          <a:xfrm>
            <a:off x="6583680" y="4535424"/>
            <a:ext cx="219456" cy="219456"/>
          </a:xfrm>
          <a:prstGeom prst="rect">
            <a:avLst/>
          </a:prstGeom>
        </p:spPr>
      </p:pic>
      <p:sp>
        <p:nvSpPr>
          <p:cNvPr id="43" name="Job 333"/>
          <p:cNvSpPr txBox="1"/>
          <p:nvPr/>
        </p:nvSpPr>
        <p:spPr>
          <a:xfrm>
            <a:off x="6922008" y="4443984"/>
            <a:ext cx="1757020" cy="402336"/>
          </a:xfrm>
          <a:prstGeom prst="rect">
            <a:avLst/>
          </a:prstGeom>
          <a:noFill/>
          <a:ln/>
        </p:spPr>
        <p:txBody>
          <a:bodyPr wrap="square" lIns="0" tIns="0" rIns="0" bIns="0" rtlCol="0" anchor="ctr"/>
          <a:lstStyle/>
          <a:p>
            <a:pPr indent="0" marL="0">
              <a:buNone/>
            </a:pPr>
            <a:r>
              <a:rPr lang="en-GB" sz="1300" b="1" dirty="0">
                <a:solidFill>
                  <a:srgbClr val="191919"/>
                </a:solidFill>
                <a:latin typeface="Inter" pitchFamily="34" charset="0"/>
                <a:ea typeface="Inter" pitchFamily="34" charset="-122"/>
                <a:cs typeface="Inter" pitchFamily="34" charset="-120"/>
              </a:rPr>
              <a:t>Make video</a:t>
            </a:r>
            <a:endParaRPr lang="en-GB" sz="1300" dirty="0"/>
          </a:p>
        </p:txBody>
      </p:sp>
      <p:sp>
        <p:nvSpPr>
          <p:cNvPr id="44" name="Job pill 334"/>
          <p:cNvSpPr/>
          <p:nvPr/>
        </p:nvSpPr>
        <p:spPr>
          <a:xfrm>
            <a:off x="8953348" y="4443984"/>
            <a:ext cx="2305660" cy="402336"/>
          </a:xfrm>
          <a:prstGeom prst="roundRect">
            <a:avLst>
              <a:gd name="adj" fmla="val 50000"/>
            </a:avLst>
          </a:prstGeom>
          <a:solidFill>
            <a:srgbClr val="FFFFFF"/>
          </a:solidFill>
          <a:ln/>
        </p:spPr>
      </p:sp>
      <p:pic>
        <p:nvPicPr>
          <p:cNvPr id="45" name="Icon mic 335" descr="preencoded.png">    </p:cNvPr>
          <p:cNvPicPr>
            <a:picLocks noChangeAspect="1"/>
          </p:cNvPicPr>
          <p:nvPr/>
        </p:nvPicPr>
        <p:blipFill>
          <a:blip r:embed="rId8"/>
          <a:stretch>
            <a:fillRect/>
          </a:stretch>
        </p:blipFill>
        <p:spPr>
          <a:xfrm>
            <a:off x="9072220" y="4535424"/>
            <a:ext cx="219456" cy="219456"/>
          </a:xfrm>
          <a:prstGeom prst="rect">
            <a:avLst/>
          </a:prstGeom>
        </p:spPr>
      </p:pic>
      <p:sp>
        <p:nvSpPr>
          <p:cNvPr id="46" name="Job 336"/>
          <p:cNvSpPr txBox="1"/>
          <p:nvPr/>
        </p:nvSpPr>
        <p:spPr>
          <a:xfrm>
            <a:off x="9410548" y="4443984"/>
            <a:ext cx="1757020" cy="402336"/>
          </a:xfrm>
          <a:prstGeom prst="rect">
            <a:avLst/>
          </a:prstGeom>
          <a:noFill/>
          <a:ln/>
        </p:spPr>
        <p:txBody>
          <a:bodyPr wrap="square" lIns="0" tIns="0" rIns="0" bIns="0" rtlCol="0" anchor="ctr"/>
          <a:lstStyle/>
          <a:p>
            <a:pPr indent="0" marL="0">
              <a:buNone/>
            </a:pPr>
            <a:r>
              <a:rPr lang="en-GB" sz="1300" b="1" dirty="0">
                <a:solidFill>
                  <a:srgbClr val="191919"/>
                </a:solidFill>
                <a:latin typeface="Inter" pitchFamily="34" charset="0"/>
                <a:ea typeface="Inter" pitchFamily="34" charset="-122"/>
                <a:cs typeface="Inter" pitchFamily="34" charset="-120"/>
              </a:rPr>
              <a:t>Voice &amp; music</a:t>
            </a:r>
            <a:endParaRPr lang="en-GB" sz="1300" dirty="0"/>
          </a:p>
        </p:txBody>
      </p:sp>
      <p:sp>
        <p:nvSpPr>
          <p:cNvPr id="47" name="Card note 337"/>
          <p:cNvSpPr txBox="1"/>
          <p:nvPr/>
        </p:nvSpPr>
        <p:spPr>
          <a:xfrm>
            <a:off x="6464808" y="5010912"/>
            <a:ext cx="4830775" cy="594360"/>
          </a:xfrm>
          <a:prstGeom prst="rect">
            <a:avLst/>
          </a:prstGeom>
          <a:noFill/>
          <a:ln/>
        </p:spPr>
        <p:txBody>
          <a:bodyPr wrap="square" lIns="0" tIns="0" rIns="0" bIns="0" rtlCol="0" anchor="t"/>
          <a:lstStyle/>
          <a:p>
            <a:pPr indent="0" marL="0">
              <a:lnSpc>
                <a:spcPct val="105000"/>
              </a:lnSpc>
              <a:buNone/>
            </a:pPr>
            <a:r>
              <a:rPr lang="en-GB" sz="1350" dirty="0">
                <a:solidFill>
                  <a:srgbClr val="4A4A4A"/>
                </a:solidFill>
                <a:latin typeface="Inter" pitchFamily="34" charset="0"/>
                <a:ea typeface="Inter" pitchFamily="34" charset="-122"/>
                <a:cs typeface="Inter" pitchFamily="34" charset="-120"/>
              </a:rPr>
              <a:t>Which model is best? Depends on the job. For each one, the page names the model I’d pick.</a:t>
            </a:r>
            <a:endParaRPr lang="en-GB" sz="1350" dirty="0"/>
          </a:p>
        </p:txBody>
      </p:sp>
      <p:pic>
        <p:nvPicPr>
          <p:cNvPr id="48" name="Icon shield-check 338" descr="preencoded.png">    </p:cNvPr>
          <p:cNvPicPr>
            <a:picLocks noChangeAspect="1"/>
          </p:cNvPicPr>
          <p:nvPr/>
        </p:nvPicPr>
        <p:blipFill>
          <a:blip r:embed="rId9"/>
          <a:stretch>
            <a:fillRect/>
          </a:stretch>
        </p:blipFill>
        <p:spPr>
          <a:xfrm>
            <a:off x="654710" y="5976518"/>
            <a:ext cx="263347" cy="263347"/>
          </a:xfrm>
          <a:prstGeom prst="rect">
            <a:avLst/>
          </a:prstGeom>
        </p:spPr>
      </p:pic>
      <p:sp>
        <p:nvSpPr>
          <p:cNvPr id="49" name="Caption 339"/>
          <p:cNvSpPr txBox="1"/>
          <p:nvPr/>
        </p:nvSpPr>
        <p:spPr>
          <a:xfrm>
            <a:off x="1042416" y="5961888"/>
            <a:ext cx="10454335" cy="292608"/>
          </a:xfrm>
          <a:prstGeom prst="rect">
            <a:avLst/>
          </a:prstGeom>
          <a:noFill/>
          <a:ln/>
        </p:spPr>
        <p:txBody>
          <a:bodyPr wrap="square" lIns="0" tIns="0" rIns="0" bIns="0" rtlCol="0" anchor="ctr"/>
          <a:lstStyle/>
          <a:p>
            <a:pPr indent="0" marL="0">
              <a:buNone/>
            </a:pPr>
            <a:r>
              <a:rPr lang="en-GB" sz="1250" dirty="0">
                <a:solidFill>
                  <a:srgbClr val="4A4A4A"/>
                </a:solidFill>
                <a:latin typeface="Inter" pitchFamily="34" charset="0"/>
                <a:ea typeface="Inter" pitchFamily="34" charset="-122"/>
                <a:cs typeface="Inter" pitchFamily="34" charset="-120"/>
              </a:rPr>
              <a:t>No sponsored rankings. If a link ever earns me money, it says so.</a:t>
            </a:r>
            <a:endParaRPr lang="en-GB" sz="125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12</a:t>
            </a:fld>
            <a:endParaRPr lang="en-GB"/>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Kicker 340"/>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A5B4FC"/>
                </a:solidFill>
                <a:latin typeface="Inter" pitchFamily="34" charset="0"/>
                <a:ea typeface="Inter" pitchFamily="34" charset="-122"/>
                <a:cs typeface="Inter" pitchFamily="34" charset="-120"/>
              </a:rPr>
              <a:t>PLAY</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FFFFFF"/>
                </a:solidFill>
                <a:latin typeface="Plus Jakarta Sans" pitchFamily="34" charset="0"/>
                <a:ea typeface="Plus Jakarta Sans" pitchFamily="34" charset="-122"/>
                <a:cs typeface="Plus Jakarta Sans" pitchFamily="34" charset="-120"/>
              </a:rPr>
              <a:t>Learn it </a:t>
            </a:r>
            <a:pPr algn="l" indent="0" marL="0">
              <a:lnSpc>
                <a:spcPct val="95000"/>
              </a:lnSpc>
              <a:buNone/>
            </a:pPr>
            <a:r>
              <a:rPr lang="en-GB" sz="3600" b="1" i="1" dirty="0">
                <a:solidFill>
                  <a:srgbClr val="FB923C"/>
                </a:solidFill>
                <a:latin typeface="Plus Jakarta Sans" pitchFamily="34" charset="0"/>
                <a:ea typeface="Plus Jakarta Sans" pitchFamily="34" charset="-122"/>
                <a:cs typeface="Plus Jakarta Sans" pitchFamily="34" charset="-120"/>
              </a:rPr>
              <a:t>by playing with it</a:t>
            </a:r>
            <a:endParaRPr lang="en-GB" sz="3600" dirty="0"/>
          </a:p>
        </p:txBody>
      </p:sp>
      <p:sp>
        <p:nvSpPr>
          <p:cNvPr id="4" name="Play card 341"/>
          <p:cNvSpPr/>
          <p:nvPr/>
        </p:nvSpPr>
        <p:spPr>
          <a:xfrm>
            <a:off x="640080" y="2148840"/>
            <a:ext cx="3454298" cy="3657600"/>
          </a:xfrm>
          <a:prstGeom prst="roundRect">
            <a:avLst>
              <a:gd name="adj" fmla="val 4235"/>
            </a:avLst>
          </a:prstGeom>
          <a:solidFill>
            <a:srgbClr val="181B3D"/>
          </a:solidFill>
          <a:ln w="9525">
            <a:solidFill>
              <a:srgbClr val="2C3166"/>
            </a:solidFill>
            <a:prstDash val="solid"/>
          </a:ln>
        </p:spPr>
      </p:sp>
      <p:pic>
        <p:nvPicPr>
          <p:cNvPr id="5" name="Play picture 342" descr="Hotel Wolkenhorn at night below a glowing mountain, with a cable car and a small red train by the lake.">    </p:cNvPr>
          <p:cNvPicPr>
            <a:picLocks noChangeAspect="1"/>
          </p:cNvPicPr>
          <p:nvPr/>
        </p:nvPicPr>
        <p:blipFill>
          <a:blip r:embed="rId1"/>
          <a:stretch>
            <a:fillRect/>
          </a:stretch>
        </p:blipFill>
        <p:spPr>
          <a:xfrm>
            <a:off x="777240" y="2286000"/>
            <a:ext cx="3179978" cy="1589989"/>
          </a:xfrm>
          <a:prstGeom prst="roundRect">
            <a:avLst>
              <a:gd name="adj" fmla="val 6901"/>
            </a:avLst>
          </a:prstGeom>
        </p:spPr>
      </p:pic>
      <p:sp>
        <p:nvSpPr>
          <p:cNvPr id="6" name="Card kicker 343"/>
          <p:cNvSpPr txBox="1"/>
          <p:nvPr/>
        </p:nvSpPr>
        <p:spPr>
          <a:xfrm>
            <a:off x="914400" y="4058869"/>
            <a:ext cx="2905658" cy="228600"/>
          </a:xfrm>
          <a:prstGeom prst="rect">
            <a:avLst/>
          </a:prstGeom>
          <a:noFill/>
          <a:ln/>
        </p:spPr>
        <p:txBody>
          <a:bodyPr wrap="square" lIns="0" tIns="0" rIns="0" bIns="0" rtlCol="0" anchor="t"/>
          <a:lstStyle/>
          <a:p>
            <a:pPr indent="0" marL="0">
              <a:buNone/>
            </a:pPr>
            <a:r>
              <a:rPr lang="en-GB" sz="1050" b="1" spc="200" kern="0" dirty="0">
                <a:solidFill>
                  <a:srgbClr val="A5B4FC"/>
                </a:solidFill>
                <a:latin typeface="Inter" pitchFamily="34" charset="0"/>
                <a:ea typeface="Inter" pitchFamily="34" charset="-122"/>
                <a:cs typeface="Inter" pitchFamily="34" charset="-120"/>
              </a:rPr>
              <a:t>GAME</a:t>
            </a:r>
            <a:endParaRPr lang="en-GB" sz="1050" dirty="0"/>
          </a:p>
        </p:txBody>
      </p:sp>
      <p:sp>
        <p:nvSpPr>
          <p:cNvPr id="7" name="Card title 344"/>
          <p:cNvSpPr txBox="1"/>
          <p:nvPr/>
        </p:nvSpPr>
        <p:spPr>
          <a:xfrm>
            <a:off x="914400" y="4314901"/>
            <a:ext cx="2905658" cy="384048"/>
          </a:xfrm>
          <a:prstGeom prst="rect">
            <a:avLst/>
          </a:prstGeom>
          <a:noFill/>
          <a:ln/>
        </p:spPr>
        <p:txBody>
          <a:bodyPr wrap="square" lIns="0" tIns="0" rIns="0" bIns="0" rtlCol="0" anchor="t"/>
          <a:lstStyle/>
          <a:p>
            <a:pPr indent="0" marL="0">
              <a:buNone/>
            </a:pPr>
            <a:r>
              <a:rPr lang="en-GB" sz="2000" b="1" dirty="0">
                <a:solidFill>
                  <a:srgbClr val="FFFFFF"/>
                </a:solidFill>
                <a:latin typeface="Plus Jakarta Sans" pitchFamily="34" charset="0"/>
                <a:ea typeface="Plus Jakarta Sans" pitchFamily="34" charset="-122"/>
                <a:cs typeface="Plus Jakarta Sans" pitchFamily="34" charset="-120"/>
              </a:rPr>
              <a:t>Out of Office</a:t>
            </a:r>
            <a:endParaRPr lang="en-GB" sz="2000" dirty="0"/>
          </a:p>
        </p:txBody>
      </p:sp>
      <p:sp>
        <p:nvSpPr>
          <p:cNvPr id="8" name="Card body 345"/>
          <p:cNvSpPr txBox="1"/>
          <p:nvPr/>
        </p:nvSpPr>
        <p:spPr>
          <a:xfrm>
            <a:off x="914400" y="4744669"/>
            <a:ext cx="2951378" cy="960120"/>
          </a:xfrm>
          <a:prstGeom prst="rect">
            <a:avLst/>
          </a:prstGeom>
          <a:noFill/>
          <a:ln/>
        </p:spPr>
        <p:txBody>
          <a:bodyPr wrap="square" lIns="0" tIns="0" rIns="0" bIns="0" rtlCol="0" anchor="t"/>
          <a:lstStyle/>
          <a:p>
            <a:pPr indent="0" marL="0">
              <a:lnSpc>
                <a:spcPct val="108000"/>
              </a:lnSpc>
              <a:buNone/>
            </a:pPr>
            <a:r>
              <a:rPr lang="en-GB" sz="1400" dirty="0">
                <a:solidFill>
                  <a:srgbClr val="B4B8DC"/>
                </a:solidFill>
                <a:latin typeface="Inter" pitchFamily="34" charset="0"/>
                <a:ea typeface="Inter" pitchFamily="34" charset="-122"/>
                <a:cs typeface="Inter" pitchFamily="34" charset="-120"/>
              </a:rPr>
              <a:t>Three AI coworkers who forget everything overnight, and a train on Saturday. Get the hotel ready to run without you.</a:t>
            </a:r>
            <a:endParaRPr lang="en-GB" sz="1400" dirty="0"/>
          </a:p>
        </p:txBody>
      </p:sp>
      <p:sp>
        <p:nvSpPr>
          <p:cNvPr id="9" name="Play card 346"/>
          <p:cNvSpPr/>
          <p:nvPr/>
        </p:nvSpPr>
        <p:spPr>
          <a:xfrm>
            <a:off x="4368698" y="2148840"/>
            <a:ext cx="3454298" cy="3657600"/>
          </a:xfrm>
          <a:prstGeom prst="roundRect">
            <a:avLst>
              <a:gd name="adj" fmla="val 4235"/>
            </a:avLst>
          </a:prstGeom>
          <a:solidFill>
            <a:srgbClr val="181B3D"/>
          </a:solidFill>
          <a:ln w="9525">
            <a:solidFill>
              <a:srgbClr val="2C3166"/>
            </a:solidFill>
            <a:prstDash val="solid"/>
          </a:ln>
        </p:spPr>
      </p:sp>
      <p:pic>
        <p:nvPicPr>
          <p:cNvPr id="10" name="Play picture 347" descr="A glowing orb rolling across a dark contour map toward the brightest, lowest basin.">    </p:cNvPr>
          <p:cNvPicPr>
            <a:picLocks noChangeAspect="1"/>
          </p:cNvPicPr>
          <p:nvPr/>
        </p:nvPicPr>
        <p:blipFill>
          <a:blip r:embed="rId2"/>
          <a:stretch>
            <a:fillRect/>
          </a:stretch>
        </p:blipFill>
        <p:spPr>
          <a:xfrm>
            <a:off x="4505858" y="2286000"/>
            <a:ext cx="3179978" cy="1589989"/>
          </a:xfrm>
          <a:prstGeom prst="roundRect">
            <a:avLst>
              <a:gd name="adj" fmla="val 6901"/>
            </a:avLst>
          </a:prstGeom>
        </p:spPr>
      </p:pic>
      <p:sp>
        <p:nvSpPr>
          <p:cNvPr id="11" name="Card kicker 348"/>
          <p:cNvSpPr txBox="1"/>
          <p:nvPr/>
        </p:nvSpPr>
        <p:spPr>
          <a:xfrm>
            <a:off x="4643018" y="4058869"/>
            <a:ext cx="2905658" cy="228600"/>
          </a:xfrm>
          <a:prstGeom prst="rect">
            <a:avLst/>
          </a:prstGeom>
          <a:noFill/>
          <a:ln/>
        </p:spPr>
        <p:txBody>
          <a:bodyPr wrap="square" lIns="0" tIns="0" rIns="0" bIns="0" rtlCol="0" anchor="t"/>
          <a:lstStyle/>
          <a:p>
            <a:pPr indent="0" marL="0">
              <a:buNone/>
            </a:pPr>
            <a:r>
              <a:rPr lang="en-GB" sz="1050" b="1" spc="200" kern="0" dirty="0">
                <a:solidFill>
                  <a:srgbClr val="A5B4FC"/>
                </a:solidFill>
                <a:latin typeface="Inter" pitchFamily="34" charset="0"/>
                <a:ea typeface="Inter" pitchFamily="34" charset="-122"/>
                <a:cs typeface="Inter" pitchFamily="34" charset="-120"/>
              </a:rPr>
              <a:t>GAME · SIX SHORT ROUNDS</a:t>
            </a:r>
            <a:endParaRPr lang="en-GB" sz="1050" dirty="0"/>
          </a:p>
        </p:txBody>
      </p:sp>
      <p:sp>
        <p:nvSpPr>
          <p:cNvPr id="12" name="Card title 349"/>
          <p:cNvSpPr txBox="1"/>
          <p:nvPr/>
        </p:nvSpPr>
        <p:spPr>
          <a:xfrm>
            <a:off x="4643018" y="4314901"/>
            <a:ext cx="2905658" cy="384048"/>
          </a:xfrm>
          <a:prstGeom prst="rect">
            <a:avLst/>
          </a:prstGeom>
          <a:noFill/>
          <a:ln/>
        </p:spPr>
        <p:txBody>
          <a:bodyPr wrap="square" lIns="0" tIns="0" rIns="0" bIns="0" rtlCol="0" anchor="t"/>
          <a:lstStyle/>
          <a:p>
            <a:pPr indent="0" marL="0">
              <a:buNone/>
            </a:pPr>
            <a:r>
              <a:rPr lang="en-GB" sz="2000" b="1" dirty="0">
                <a:solidFill>
                  <a:srgbClr val="FFFFFF"/>
                </a:solidFill>
                <a:latin typeface="Plus Jakarta Sans" pitchFamily="34" charset="0"/>
                <a:ea typeface="Plus Jakarta Sans" pitchFamily="34" charset="-122"/>
                <a:cs typeface="Plus Jakarta Sans" pitchFamily="34" charset="-120"/>
              </a:rPr>
              <a:t>Gradient Descent</a:t>
            </a:r>
            <a:endParaRPr lang="en-GB" sz="2000" dirty="0"/>
          </a:p>
        </p:txBody>
      </p:sp>
      <p:sp>
        <p:nvSpPr>
          <p:cNvPr id="13" name="Card body 350"/>
          <p:cNvSpPr txBox="1"/>
          <p:nvPr/>
        </p:nvSpPr>
        <p:spPr>
          <a:xfrm>
            <a:off x="4643018" y="4744669"/>
            <a:ext cx="2951378" cy="960120"/>
          </a:xfrm>
          <a:prstGeom prst="rect">
            <a:avLst/>
          </a:prstGeom>
          <a:noFill/>
          <a:ln/>
        </p:spPr>
        <p:txBody>
          <a:bodyPr wrap="square" lIns="0" tIns="0" rIns="0" bIns="0" rtlCol="0" anchor="t"/>
          <a:lstStyle/>
          <a:p>
            <a:pPr indent="0" marL="0">
              <a:lnSpc>
                <a:spcPct val="108000"/>
              </a:lnSpc>
              <a:buNone/>
            </a:pPr>
            <a:r>
              <a:rPr lang="en-GB" sz="1400" dirty="0">
                <a:solidFill>
                  <a:srgbClr val="B4B8DC"/>
                </a:solidFill>
                <a:latin typeface="Inter" pitchFamily="34" charset="0"/>
                <a:ea typeface="Inter" pitchFamily="34" charset="-122"/>
                <a:cs typeface="Inter" pitchFamily="34" charset="-120"/>
              </a:rPr>
              <a:t>Roll a model downhill across the hills and valleys of its own errors, and feel how training works.</a:t>
            </a:r>
            <a:endParaRPr lang="en-GB" sz="1400" dirty="0"/>
          </a:p>
        </p:txBody>
      </p:sp>
      <p:sp>
        <p:nvSpPr>
          <p:cNvPr id="14" name="Play card 351"/>
          <p:cNvSpPr/>
          <p:nvPr/>
        </p:nvSpPr>
        <p:spPr>
          <a:xfrm>
            <a:off x="8097317" y="2148840"/>
            <a:ext cx="3454298" cy="3657600"/>
          </a:xfrm>
          <a:prstGeom prst="roundRect">
            <a:avLst>
              <a:gd name="adj" fmla="val 4235"/>
            </a:avLst>
          </a:prstGeom>
          <a:solidFill>
            <a:srgbClr val="181B3D"/>
          </a:solidFill>
          <a:ln w="9525">
            <a:solidFill>
              <a:srgbClr val="2C3166"/>
            </a:solidFill>
            <a:prstDash val="solid"/>
          </a:ln>
        </p:spPr>
      </p:sp>
      <p:pic>
        <p:nvPicPr>
          <p:cNvPr id="15" name="Play picture 352" descr="A sailing yacht at golden hour, its sails lit from behind by a low sun.">    </p:cNvPr>
          <p:cNvPicPr>
            <a:picLocks noChangeAspect="1"/>
          </p:cNvPicPr>
          <p:nvPr/>
        </p:nvPicPr>
        <p:blipFill>
          <a:blip r:embed="rId3"/>
          <a:stretch>
            <a:fillRect/>
          </a:stretch>
        </p:blipFill>
        <p:spPr>
          <a:xfrm>
            <a:off x="8234477" y="2286000"/>
            <a:ext cx="3179978" cy="1589989"/>
          </a:xfrm>
          <a:prstGeom prst="roundRect">
            <a:avLst>
              <a:gd name="adj" fmla="val 6901"/>
            </a:avLst>
          </a:prstGeom>
        </p:spPr>
      </p:pic>
      <p:sp>
        <p:nvSpPr>
          <p:cNvPr id="16" name="Card kicker 353"/>
          <p:cNvSpPr txBox="1"/>
          <p:nvPr/>
        </p:nvSpPr>
        <p:spPr>
          <a:xfrm>
            <a:off x="8371637" y="4058869"/>
            <a:ext cx="2905658" cy="228600"/>
          </a:xfrm>
          <a:prstGeom prst="rect">
            <a:avLst/>
          </a:prstGeom>
          <a:noFill/>
          <a:ln/>
        </p:spPr>
        <p:txBody>
          <a:bodyPr wrap="square" lIns="0" tIns="0" rIns="0" bIns="0" rtlCol="0" anchor="t"/>
          <a:lstStyle/>
          <a:p>
            <a:pPr indent="0" marL="0">
              <a:buNone/>
            </a:pPr>
            <a:r>
              <a:rPr lang="en-GB" sz="1050" b="1" spc="200" kern="0" dirty="0">
                <a:solidFill>
                  <a:srgbClr val="A5B4FC"/>
                </a:solidFill>
                <a:latin typeface="Inter" pitchFamily="34" charset="0"/>
                <a:ea typeface="Inter" pitchFamily="34" charset="-122"/>
                <a:cs typeface="Inter" pitchFamily="34" charset="-120"/>
              </a:rPr>
              <a:t>GALLERY</a:t>
            </a:r>
            <a:endParaRPr lang="en-GB" sz="1050" dirty="0"/>
          </a:p>
        </p:txBody>
      </p:sp>
      <p:sp>
        <p:nvSpPr>
          <p:cNvPr id="17" name="Card title 354"/>
          <p:cNvSpPr txBox="1"/>
          <p:nvPr/>
        </p:nvSpPr>
        <p:spPr>
          <a:xfrm>
            <a:off x="8371637" y="4314901"/>
            <a:ext cx="2905658" cy="384048"/>
          </a:xfrm>
          <a:prstGeom prst="rect">
            <a:avLst/>
          </a:prstGeom>
          <a:noFill/>
          <a:ln/>
        </p:spPr>
        <p:txBody>
          <a:bodyPr wrap="square" lIns="0" tIns="0" rIns="0" bIns="0" rtlCol="0" anchor="t"/>
          <a:lstStyle/>
          <a:p>
            <a:pPr indent="0" marL="0">
              <a:buNone/>
            </a:pPr>
            <a:r>
              <a:rPr lang="en-GB" sz="2000" b="1" dirty="0">
                <a:solidFill>
                  <a:srgbClr val="FFFFFF"/>
                </a:solidFill>
                <a:latin typeface="Plus Jakarta Sans" pitchFamily="34" charset="0"/>
                <a:ea typeface="Plus Jakarta Sans" pitchFamily="34" charset="-122"/>
                <a:cs typeface="Plus Jakarta Sans" pitchFamily="34" charset="-120"/>
              </a:rPr>
              <a:t>See What’s Possible</a:t>
            </a:r>
            <a:endParaRPr lang="en-GB" sz="2000" dirty="0"/>
          </a:p>
        </p:txBody>
      </p:sp>
      <p:sp>
        <p:nvSpPr>
          <p:cNvPr id="18" name="Card body 355"/>
          <p:cNvSpPr txBox="1"/>
          <p:nvPr/>
        </p:nvSpPr>
        <p:spPr>
          <a:xfrm>
            <a:off x="8371637" y="4744669"/>
            <a:ext cx="2951378" cy="960120"/>
          </a:xfrm>
          <a:prstGeom prst="rect">
            <a:avLst/>
          </a:prstGeom>
          <a:noFill/>
          <a:ln/>
        </p:spPr>
        <p:txBody>
          <a:bodyPr wrap="square" lIns="0" tIns="0" rIns="0" bIns="0" rtlCol="0" anchor="t"/>
          <a:lstStyle/>
          <a:p>
            <a:pPr indent="0" marL="0">
              <a:lnSpc>
                <a:spcPct val="108000"/>
              </a:lnSpc>
              <a:buNone/>
            </a:pPr>
            <a:r>
              <a:rPr lang="en-GB" sz="1400" dirty="0">
                <a:solidFill>
                  <a:srgbClr val="B4B8DC"/>
                </a:solidFill>
                <a:latin typeface="Inter" pitchFamily="34" charset="0"/>
                <a:ea typeface="Inter" pitchFamily="34" charset="-122"/>
                <a:cs typeface="Inter" pitchFamily="34" charset="-120"/>
              </a:rPr>
              <a:t>Working things AI built, each with the prompt behind it: a synthesizer, a 3D sailing scene, games, a film.</a:t>
            </a:r>
            <a:endParaRPr lang="en-GB" sz="1400" dirty="0"/>
          </a:p>
        </p:txBody>
      </p:sp>
      <p:sp>
        <p:nvSpPr>
          <p:cNvPr id="19" name="Caption 356"/>
          <p:cNvSpPr txBox="1"/>
          <p:nvPr/>
        </p:nvSpPr>
        <p:spPr>
          <a:xfrm>
            <a:off x="640080" y="6053328"/>
            <a:ext cx="10911535" cy="256032"/>
          </a:xfrm>
          <a:prstGeom prst="rect">
            <a:avLst/>
          </a:prstGeom>
          <a:noFill/>
          <a:ln/>
        </p:spPr>
        <p:txBody>
          <a:bodyPr wrap="square" lIns="0" tIns="0" rIns="0" bIns="0" rtlCol="0" anchor="t"/>
          <a:lstStyle/>
          <a:p>
            <a:pPr indent="0" marL="0">
              <a:buNone/>
            </a:pPr>
            <a:r>
              <a:rPr lang="en-GB" sz="1200" dirty="0">
                <a:solidFill>
                  <a:srgbClr val="8A8FBF"/>
                </a:solidFill>
                <a:latin typeface="Inter" pitchFamily="34" charset="0"/>
                <a:ea typeface="Inter" pitchFamily="34" charset="-122"/>
                <a:cs typeface="Inter" pitchFamily="34" charset="-120"/>
              </a:rPr>
              <a:t>Everything runs in your browser. No account, nothing to install.</a:t>
            </a:r>
            <a:endParaRPr lang="en-GB" sz="120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8A8FBF"/>
                </a:solidFill>
                <a:latin typeface="Inter"/>
                <a:ea typeface="Inter"/>
                <a:cs typeface="Inter"/>
              </a:defRPr>
            </a:lvl1pPr>
          </a:lstStyle>
          <a:p>
            <a:pPr algn="r"/>
            <a:fld id="{F7021451-1387-4CA6-816F-3879F97B5CBC}" type="slidenum">
              <a:rPr b="1" lang="en-GB"/>
              <a:t>13</a:t>
            </a:fld>
            <a:endParaRPr lang="en-GB"/>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Kicker 357"/>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OBJECTIONS</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Yes,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but…</a:t>
            </a:r>
            <a:endParaRPr lang="en-GB" sz="3600" dirty="0"/>
          </a:p>
        </p:txBody>
      </p:sp>
      <p:sp>
        <p:nvSpPr>
          <p:cNvPr id="4" name="Objection row 358"/>
          <p:cNvSpPr/>
          <p:nvPr/>
        </p:nvSpPr>
        <p:spPr>
          <a:xfrm>
            <a:off x="640080" y="2103120"/>
            <a:ext cx="10911535" cy="676656"/>
          </a:xfrm>
          <a:prstGeom prst="roundRect">
            <a:avLst>
              <a:gd name="adj" fmla="val 18919"/>
            </a:avLst>
          </a:prstGeom>
          <a:solidFill>
            <a:srgbClr val="FFFFFF"/>
          </a:solidFill>
          <a:ln/>
          <a:effectLst>
            <a:outerShdw sx="100000" sy="100000" kx="0" ky="0" algn="bl" rotWithShape="0" blurRad="177800" dist="38100" dir="5400000">
              <a:srgbClr val="1E1B4B">
                <a:alpha val="10000"/>
              </a:srgbClr>
            </a:outerShdw>
          </a:effectLst>
        </p:spPr>
      </p:sp>
      <p:sp>
        <p:nvSpPr>
          <p:cNvPr id="5" name="Icon circle 359"/>
          <p:cNvSpPr/>
          <p:nvPr/>
        </p:nvSpPr>
        <p:spPr>
          <a:xfrm>
            <a:off x="822960" y="2231136"/>
            <a:ext cx="420624" cy="420624"/>
          </a:xfrm>
          <a:prstGeom prst="ellipse">
            <a:avLst/>
          </a:prstGeom>
          <a:solidFill>
            <a:srgbClr val="FFEDD5"/>
          </a:solidFill>
          <a:ln/>
        </p:spPr>
      </p:sp>
      <p:pic>
        <p:nvPicPr>
          <p:cNvPr id="6" name="Icon clock 360" descr="preencoded.png">    </p:cNvPr>
          <p:cNvPicPr>
            <a:picLocks noChangeAspect="1"/>
          </p:cNvPicPr>
          <p:nvPr/>
        </p:nvPicPr>
        <p:blipFill>
          <a:blip r:embed="rId1"/>
          <a:stretch>
            <a:fillRect/>
          </a:stretch>
        </p:blipFill>
        <p:spPr>
          <a:xfrm>
            <a:off x="923910" y="2332086"/>
            <a:ext cx="218724" cy="218724"/>
          </a:xfrm>
          <a:prstGeom prst="rect">
            <a:avLst/>
          </a:prstGeom>
        </p:spPr>
      </p:pic>
      <p:sp>
        <p:nvSpPr>
          <p:cNvPr id="7" name="Objection 361"/>
          <p:cNvSpPr txBox="1"/>
          <p:nvPr/>
        </p:nvSpPr>
        <p:spPr>
          <a:xfrm>
            <a:off x="1417320" y="2103120"/>
            <a:ext cx="3749040" cy="676656"/>
          </a:xfrm>
          <a:prstGeom prst="rect">
            <a:avLst/>
          </a:prstGeom>
          <a:noFill/>
          <a:ln/>
        </p:spPr>
        <p:txBody>
          <a:bodyPr wrap="square" lIns="0" tIns="0" rIns="0" bIns="0" rtlCol="0" anchor="ctr"/>
          <a:lstStyle/>
          <a:p>
            <a:pPr indent="0" marL="0">
              <a:buNone/>
            </a:pPr>
            <a:r>
              <a:rPr lang="en-GB" sz="1700" b="1" dirty="0">
                <a:solidFill>
                  <a:srgbClr val="191919"/>
                </a:solidFill>
                <a:latin typeface="Plus Jakarta Sans" pitchFamily="34" charset="0"/>
                <a:ea typeface="Plus Jakarta Sans" pitchFamily="34" charset="-122"/>
                <a:cs typeface="Plus Jakarta Sans" pitchFamily="34" charset="-120"/>
              </a:rPr>
              <a:t>“I don’t have time.”</a:t>
            </a:r>
            <a:endParaRPr lang="en-GB" sz="1700" dirty="0"/>
          </a:p>
        </p:txBody>
      </p:sp>
      <p:pic>
        <p:nvPicPr>
          <p:cNvPr id="8" name="Icon arrow-right 362" descr="preencoded.png">    </p:cNvPr>
          <p:cNvPicPr>
            <a:picLocks noChangeAspect="1"/>
          </p:cNvPicPr>
          <p:nvPr/>
        </p:nvPicPr>
        <p:blipFill>
          <a:blip r:embed="rId2"/>
          <a:stretch>
            <a:fillRect/>
          </a:stretch>
        </p:blipFill>
        <p:spPr>
          <a:xfrm>
            <a:off x="5212080" y="2304288"/>
            <a:ext cx="274320" cy="274320"/>
          </a:xfrm>
          <a:prstGeom prst="rect">
            <a:avLst/>
          </a:prstGeom>
        </p:spPr>
      </p:pic>
      <p:sp>
        <p:nvSpPr>
          <p:cNvPr id="9" name="Answer 363"/>
          <p:cNvSpPr txBox="1"/>
          <p:nvPr/>
        </p:nvSpPr>
        <p:spPr>
          <a:xfrm>
            <a:off x="5669280" y="2103120"/>
            <a:ext cx="5653735" cy="676656"/>
          </a:xfrm>
          <a:prstGeom prst="rect">
            <a:avLst/>
          </a:prstGeom>
          <a:noFill/>
          <a:ln/>
        </p:spPr>
        <p:txBody>
          <a:bodyPr wrap="square" lIns="0" tIns="0" rIns="0" bIns="0" rtlCol="0" anchor="ctr"/>
          <a:lstStyle/>
          <a:p>
            <a:pPr indent="0" marL="0">
              <a:buNone/>
            </a:pPr>
            <a:r>
              <a:rPr lang="en-GB" sz="1500" dirty="0">
                <a:solidFill>
                  <a:srgbClr val="4A4A4A"/>
                </a:solidFill>
                <a:latin typeface="Inter" pitchFamily="34" charset="0"/>
                <a:ea typeface="Inter" pitchFamily="34" charset="-122"/>
                <a:cs typeface="Inter" pitchFamily="34" charset="-120"/>
              </a:rPr>
              <a:t>The quiz takes two minutes, and every guide puts the point in its first 30 seconds.</a:t>
            </a:r>
            <a:endParaRPr lang="en-GB" sz="1500" dirty="0"/>
          </a:p>
        </p:txBody>
      </p:sp>
      <p:sp>
        <p:nvSpPr>
          <p:cNvPr id="10" name="Objection row 364"/>
          <p:cNvSpPr/>
          <p:nvPr/>
        </p:nvSpPr>
        <p:spPr>
          <a:xfrm>
            <a:off x="640080" y="2889504"/>
            <a:ext cx="10911535" cy="676656"/>
          </a:xfrm>
          <a:prstGeom prst="roundRect">
            <a:avLst>
              <a:gd name="adj" fmla="val 18919"/>
            </a:avLst>
          </a:prstGeom>
          <a:solidFill>
            <a:srgbClr val="FFFFFF"/>
          </a:solidFill>
          <a:ln/>
          <a:effectLst>
            <a:outerShdw sx="100000" sy="100000" kx="0" ky="0" algn="bl" rotWithShape="0" blurRad="177800" dist="38100" dir="5400000">
              <a:srgbClr val="1E1B4B">
                <a:alpha val="10000"/>
              </a:srgbClr>
            </a:outerShdw>
          </a:effectLst>
        </p:spPr>
      </p:sp>
      <p:sp>
        <p:nvSpPr>
          <p:cNvPr id="11" name="Icon circle 365"/>
          <p:cNvSpPr/>
          <p:nvPr/>
        </p:nvSpPr>
        <p:spPr>
          <a:xfrm>
            <a:off x="822960" y="3017520"/>
            <a:ext cx="420624" cy="420624"/>
          </a:xfrm>
          <a:prstGeom prst="ellipse">
            <a:avLst/>
          </a:prstGeom>
          <a:solidFill>
            <a:srgbClr val="FFEDD5"/>
          </a:solidFill>
          <a:ln/>
        </p:spPr>
      </p:sp>
      <p:pic>
        <p:nvPicPr>
          <p:cNvPr id="12" name="Icon lock 366" descr="preencoded.png">    </p:cNvPr>
          <p:cNvPicPr>
            <a:picLocks noChangeAspect="1"/>
          </p:cNvPicPr>
          <p:nvPr/>
        </p:nvPicPr>
        <p:blipFill>
          <a:blip r:embed="rId3"/>
          <a:stretch>
            <a:fillRect/>
          </a:stretch>
        </p:blipFill>
        <p:spPr>
          <a:xfrm>
            <a:off x="923910" y="3118470"/>
            <a:ext cx="218724" cy="218724"/>
          </a:xfrm>
          <a:prstGeom prst="rect">
            <a:avLst/>
          </a:prstGeom>
        </p:spPr>
      </p:pic>
      <p:sp>
        <p:nvSpPr>
          <p:cNvPr id="13" name="Objection 367"/>
          <p:cNvSpPr txBox="1"/>
          <p:nvPr/>
        </p:nvSpPr>
        <p:spPr>
          <a:xfrm>
            <a:off x="1417320" y="2889504"/>
            <a:ext cx="3749040" cy="676656"/>
          </a:xfrm>
          <a:prstGeom prst="rect">
            <a:avLst/>
          </a:prstGeom>
          <a:noFill/>
          <a:ln/>
        </p:spPr>
        <p:txBody>
          <a:bodyPr wrap="square" lIns="0" tIns="0" rIns="0" bIns="0" rtlCol="0" anchor="ctr"/>
          <a:lstStyle/>
          <a:p>
            <a:pPr indent="0" marL="0">
              <a:buNone/>
            </a:pPr>
            <a:r>
              <a:rPr lang="en-GB" sz="1700" b="1" dirty="0">
                <a:solidFill>
                  <a:srgbClr val="191919"/>
                </a:solidFill>
                <a:latin typeface="Plus Jakarta Sans" pitchFamily="34" charset="0"/>
                <a:ea typeface="Plus Jakarta Sans" pitchFamily="34" charset="-122"/>
                <a:cs typeface="Plus Jakarta Sans" pitchFamily="34" charset="-120"/>
              </a:rPr>
              <a:t>“My company blocked ChatGPT.”</a:t>
            </a:r>
            <a:endParaRPr lang="en-GB" sz="1700" dirty="0"/>
          </a:p>
        </p:txBody>
      </p:sp>
      <p:pic>
        <p:nvPicPr>
          <p:cNvPr id="14" name="Icon arrow-right 368" descr="preencoded.png">    </p:cNvPr>
          <p:cNvPicPr>
            <a:picLocks noChangeAspect="1"/>
          </p:cNvPicPr>
          <p:nvPr/>
        </p:nvPicPr>
        <p:blipFill>
          <a:blip r:embed="rId4"/>
          <a:stretch>
            <a:fillRect/>
          </a:stretch>
        </p:blipFill>
        <p:spPr>
          <a:xfrm>
            <a:off x="5212080" y="3090672"/>
            <a:ext cx="274320" cy="274320"/>
          </a:xfrm>
          <a:prstGeom prst="rect">
            <a:avLst/>
          </a:prstGeom>
        </p:spPr>
      </p:pic>
      <p:sp>
        <p:nvSpPr>
          <p:cNvPr id="15" name="Answer 369"/>
          <p:cNvSpPr txBox="1"/>
          <p:nvPr/>
        </p:nvSpPr>
        <p:spPr>
          <a:xfrm>
            <a:off x="5669280" y="2889504"/>
            <a:ext cx="5653735" cy="676656"/>
          </a:xfrm>
          <a:prstGeom prst="rect">
            <a:avLst/>
          </a:prstGeom>
          <a:noFill/>
          <a:ln/>
        </p:spPr>
        <p:txBody>
          <a:bodyPr wrap="square" lIns="0" tIns="0" rIns="0" bIns="0" rtlCol="0" anchor="ctr"/>
          <a:lstStyle/>
          <a:p>
            <a:pPr indent="0" marL="0">
              <a:buNone/>
            </a:pPr>
            <a:r>
              <a:rPr lang="en-GB" sz="1500" dirty="0">
                <a:solidFill>
                  <a:srgbClr val="4A4A4A"/>
                </a:solidFill>
                <a:latin typeface="Inter" pitchFamily="34" charset="0"/>
                <a:ea typeface="Inter" pitchFamily="34" charset="-122"/>
                <a:cs typeface="Inter" pitchFamily="34" charset="-120"/>
              </a:rPr>
              <a:t>Learn on your own tools with your own stuff. Bring the skills to work, never the data.</a:t>
            </a:r>
            <a:endParaRPr lang="en-GB" sz="1500" dirty="0"/>
          </a:p>
        </p:txBody>
      </p:sp>
      <p:sp>
        <p:nvSpPr>
          <p:cNvPr id="16" name="Objection row 370"/>
          <p:cNvSpPr/>
          <p:nvPr/>
        </p:nvSpPr>
        <p:spPr>
          <a:xfrm>
            <a:off x="640080" y="3675888"/>
            <a:ext cx="10911535" cy="676656"/>
          </a:xfrm>
          <a:prstGeom prst="roundRect">
            <a:avLst>
              <a:gd name="adj" fmla="val 18919"/>
            </a:avLst>
          </a:prstGeom>
          <a:solidFill>
            <a:srgbClr val="FFFFFF"/>
          </a:solidFill>
          <a:ln/>
          <a:effectLst>
            <a:outerShdw sx="100000" sy="100000" kx="0" ky="0" algn="bl" rotWithShape="0" blurRad="177800" dist="38100" dir="5400000">
              <a:srgbClr val="1E1B4B">
                <a:alpha val="10000"/>
              </a:srgbClr>
            </a:outerShdw>
          </a:effectLst>
        </p:spPr>
      </p:sp>
      <p:sp>
        <p:nvSpPr>
          <p:cNvPr id="17" name="Icon circle 371"/>
          <p:cNvSpPr/>
          <p:nvPr/>
        </p:nvSpPr>
        <p:spPr>
          <a:xfrm>
            <a:off x="822960" y="3803904"/>
            <a:ext cx="420624" cy="420624"/>
          </a:xfrm>
          <a:prstGeom prst="ellipse">
            <a:avLst/>
          </a:prstGeom>
          <a:solidFill>
            <a:srgbClr val="FFEDD5"/>
          </a:solidFill>
          <a:ln/>
        </p:spPr>
      </p:sp>
      <p:pic>
        <p:nvPicPr>
          <p:cNvPr id="18" name="Icon shield-check 372" descr="preencoded.png">    </p:cNvPr>
          <p:cNvPicPr>
            <a:picLocks noChangeAspect="1"/>
          </p:cNvPicPr>
          <p:nvPr/>
        </p:nvPicPr>
        <p:blipFill>
          <a:blip r:embed="rId5"/>
          <a:stretch>
            <a:fillRect/>
          </a:stretch>
        </p:blipFill>
        <p:spPr>
          <a:xfrm>
            <a:off x="923910" y="3904854"/>
            <a:ext cx="218724" cy="218724"/>
          </a:xfrm>
          <a:prstGeom prst="rect">
            <a:avLst/>
          </a:prstGeom>
        </p:spPr>
      </p:pic>
      <p:sp>
        <p:nvSpPr>
          <p:cNvPr id="19" name="Objection 373"/>
          <p:cNvSpPr txBox="1"/>
          <p:nvPr/>
        </p:nvSpPr>
        <p:spPr>
          <a:xfrm>
            <a:off x="1417320" y="3675888"/>
            <a:ext cx="3749040" cy="676656"/>
          </a:xfrm>
          <a:prstGeom prst="rect">
            <a:avLst/>
          </a:prstGeom>
          <a:noFill/>
          <a:ln/>
        </p:spPr>
        <p:txBody>
          <a:bodyPr wrap="square" lIns="0" tIns="0" rIns="0" bIns="0" rtlCol="0" anchor="ctr"/>
          <a:lstStyle/>
          <a:p>
            <a:pPr indent="0" marL="0">
              <a:buNone/>
            </a:pPr>
            <a:r>
              <a:rPr lang="en-GB" sz="1700" b="1" dirty="0">
                <a:solidFill>
                  <a:srgbClr val="191919"/>
                </a:solidFill>
                <a:latin typeface="Plus Jakarta Sans" pitchFamily="34" charset="0"/>
                <a:ea typeface="Plus Jakarta Sans" pitchFamily="34" charset="-122"/>
                <a:cs typeface="Plus Jakarta Sans" pitchFamily="34" charset="-120"/>
              </a:rPr>
              <a:t>“Is it even safe?”</a:t>
            </a:r>
            <a:endParaRPr lang="en-GB" sz="1700" dirty="0"/>
          </a:p>
        </p:txBody>
      </p:sp>
      <p:pic>
        <p:nvPicPr>
          <p:cNvPr id="20" name="Icon arrow-right 374" descr="preencoded.png">    </p:cNvPr>
          <p:cNvPicPr>
            <a:picLocks noChangeAspect="1"/>
          </p:cNvPicPr>
          <p:nvPr/>
        </p:nvPicPr>
        <p:blipFill>
          <a:blip r:embed="rId6"/>
          <a:stretch>
            <a:fillRect/>
          </a:stretch>
        </p:blipFill>
        <p:spPr>
          <a:xfrm>
            <a:off x="5212080" y="3877056"/>
            <a:ext cx="274320" cy="274320"/>
          </a:xfrm>
          <a:prstGeom prst="rect">
            <a:avLst/>
          </a:prstGeom>
        </p:spPr>
      </p:pic>
      <p:sp>
        <p:nvSpPr>
          <p:cNvPr id="21" name="Answer 375"/>
          <p:cNvSpPr txBox="1"/>
          <p:nvPr/>
        </p:nvSpPr>
        <p:spPr>
          <a:xfrm>
            <a:off x="5669280" y="3675888"/>
            <a:ext cx="5653735" cy="676656"/>
          </a:xfrm>
          <a:prstGeom prst="rect">
            <a:avLst/>
          </a:prstGeom>
          <a:noFill/>
          <a:ln/>
        </p:spPr>
        <p:txBody>
          <a:bodyPr wrap="square" lIns="0" tIns="0" rIns="0" bIns="0" rtlCol="0" anchor="ctr"/>
          <a:lstStyle/>
          <a:p>
            <a:pPr indent="0" marL="0">
              <a:buNone/>
            </a:pPr>
            <a:r>
              <a:rPr lang="en-GB" sz="1500" dirty="0">
                <a:solidFill>
                  <a:srgbClr val="4A4A4A"/>
                </a:solidFill>
                <a:latin typeface="Inter" pitchFamily="34" charset="0"/>
                <a:ea typeface="Inter" pitchFamily="34" charset="-122"/>
                <a:cs typeface="Inter" pitchFamily="34" charset="-120"/>
              </a:rPr>
              <a:t>Fair question. One guide covers what happens to what you type, and what I do about it.</a:t>
            </a:r>
            <a:endParaRPr lang="en-GB" sz="1500" dirty="0"/>
          </a:p>
        </p:txBody>
      </p:sp>
      <p:sp>
        <p:nvSpPr>
          <p:cNvPr id="22" name="Objection row 376"/>
          <p:cNvSpPr/>
          <p:nvPr/>
        </p:nvSpPr>
        <p:spPr>
          <a:xfrm>
            <a:off x="640080" y="4462272"/>
            <a:ext cx="10911535" cy="676656"/>
          </a:xfrm>
          <a:prstGeom prst="roundRect">
            <a:avLst>
              <a:gd name="adj" fmla="val 18919"/>
            </a:avLst>
          </a:prstGeom>
          <a:solidFill>
            <a:srgbClr val="FFFFFF"/>
          </a:solidFill>
          <a:ln/>
          <a:effectLst>
            <a:outerShdw sx="100000" sy="100000" kx="0" ky="0" algn="bl" rotWithShape="0" blurRad="177800" dist="38100" dir="5400000">
              <a:srgbClr val="1E1B4B">
                <a:alpha val="10000"/>
              </a:srgbClr>
            </a:outerShdw>
          </a:effectLst>
        </p:spPr>
      </p:sp>
      <p:sp>
        <p:nvSpPr>
          <p:cNvPr id="23" name="Icon circle 377"/>
          <p:cNvSpPr/>
          <p:nvPr/>
        </p:nvSpPr>
        <p:spPr>
          <a:xfrm>
            <a:off x="822960" y="4590288"/>
            <a:ext cx="420624" cy="420624"/>
          </a:xfrm>
          <a:prstGeom prst="ellipse">
            <a:avLst/>
          </a:prstGeom>
          <a:solidFill>
            <a:srgbClr val="FFEDD5"/>
          </a:solidFill>
          <a:ln/>
        </p:spPr>
      </p:sp>
      <p:pic>
        <p:nvPicPr>
          <p:cNvPr id="24" name="Icon user 378" descr="preencoded.png">    </p:cNvPr>
          <p:cNvPicPr>
            <a:picLocks noChangeAspect="1"/>
          </p:cNvPicPr>
          <p:nvPr/>
        </p:nvPicPr>
        <p:blipFill>
          <a:blip r:embed="rId7"/>
          <a:stretch>
            <a:fillRect/>
          </a:stretch>
        </p:blipFill>
        <p:spPr>
          <a:xfrm>
            <a:off x="923910" y="4691238"/>
            <a:ext cx="218724" cy="218724"/>
          </a:xfrm>
          <a:prstGeom prst="rect">
            <a:avLst/>
          </a:prstGeom>
        </p:spPr>
      </p:pic>
      <p:sp>
        <p:nvSpPr>
          <p:cNvPr id="25" name="Objection 379"/>
          <p:cNvSpPr txBox="1"/>
          <p:nvPr/>
        </p:nvSpPr>
        <p:spPr>
          <a:xfrm>
            <a:off x="1417320" y="4462272"/>
            <a:ext cx="3749040" cy="676656"/>
          </a:xfrm>
          <a:prstGeom prst="rect">
            <a:avLst/>
          </a:prstGeom>
          <a:noFill/>
          <a:ln/>
        </p:spPr>
        <p:txBody>
          <a:bodyPr wrap="square" lIns="0" tIns="0" rIns="0" bIns="0" rtlCol="0" anchor="ctr"/>
          <a:lstStyle/>
          <a:p>
            <a:pPr indent="0" marL="0">
              <a:buNone/>
            </a:pPr>
            <a:r>
              <a:rPr lang="en-GB" sz="1700" b="1" dirty="0">
                <a:solidFill>
                  <a:srgbClr val="191919"/>
                </a:solidFill>
                <a:latin typeface="Plus Jakarta Sans" pitchFamily="34" charset="0"/>
                <a:ea typeface="Plus Jakarta Sans" pitchFamily="34" charset="-122"/>
                <a:cs typeface="Plus Jakarta Sans" pitchFamily="34" charset="-120"/>
              </a:rPr>
              <a:t>“I’m not technical.”</a:t>
            </a:r>
            <a:endParaRPr lang="en-GB" sz="1700" dirty="0"/>
          </a:p>
        </p:txBody>
      </p:sp>
      <p:pic>
        <p:nvPicPr>
          <p:cNvPr id="26" name="Icon arrow-right 380" descr="preencoded.png">    </p:cNvPr>
          <p:cNvPicPr>
            <a:picLocks noChangeAspect="1"/>
          </p:cNvPicPr>
          <p:nvPr/>
        </p:nvPicPr>
        <p:blipFill>
          <a:blip r:embed="rId8"/>
          <a:stretch>
            <a:fillRect/>
          </a:stretch>
        </p:blipFill>
        <p:spPr>
          <a:xfrm>
            <a:off x="5212080" y="4663440"/>
            <a:ext cx="274320" cy="274320"/>
          </a:xfrm>
          <a:prstGeom prst="rect">
            <a:avLst/>
          </a:prstGeom>
        </p:spPr>
      </p:pic>
      <p:sp>
        <p:nvSpPr>
          <p:cNvPr id="27" name="Answer 381"/>
          <p:cNvSpPr txBox="1"/>
          <p:nvPr/>
        </p:nvSpPr>
        <p:spPr>
          <a:xfrm>
            <a:off x="5669280" y="4462272"/>
            <a:ext cx="5653735" cy="676656"/>
          </a:xfrm>
          <a:prstGeom prst="rect">
            <a:avLst/>
          </a:prstGeom>
          <a:noFill/>
          <a:ln/>
        </p:spPr>
        <p:txBody>
          <a:bodyPr wrap="square" lIns="0" tIns="0" rIns="0" bIns="0" rtlCol="0" anchor="ctr"/>
          <a:lstStyle/>
          <a:p>
            <a:pPr indent="0" marL="0">
              <a:buNone/>
            </a:pPr>
            <a:r>
              <a:rPr lang="en-GB" sz="1500" dirty="0">
                <a:solidFill>
                  <a:srgbClr val="4A4A4A"/>
                </a:solidFill>
                <a:latin typeface="Inter" pitchFamily="34" charset="0"/>
                <a:ea typeface="Inter" pitchFamily="34" charset="-122"/>
                <a:cs typeface="Inter" pitchFamily="34" charset="-120"/>
              </a:rPr>
              <a:t>It’s written for people without a tech background. Every term is explained in plain language.</a:t>
            </a:r>
            <a:endParaRPr lang="en-GB" sz="1500" dirty="0"/>
          </a:p>
        </p:txBody>
      </p:sp>
      <p:sp>
        <p:nvSpPr>
          <p:cNvPr id="28" name="Objection row 382"/>
          <p:cNvSpPr/>
          <p:nvPr/>
        </p:nvSpPr>
        <p:spPr>
          <a:xfrm>
            <a:off x="640080" y="5248656"/>
            <a:ext cx="10911535" cy="676656"/>
          </a:xfrm>
          <a:prstGeom prst="roundRect">
            <a:avLst>
              <a:gd name="adj" fmla="val 18919"/>
            </a:avLst>
          </a:prstGeom>
          <a:solidFill>
            <a:srgbClr val="FFFFFF"/>
          </a:solidFill>
          <a:ln/>
          <a:effectLst>
            <a:outerShdw sx="100000" sy="100000" kx="0" ky="0" algn="bl" rotWithShape="0" blurRad="177800" dist="38100" dir="5400000">
              <a:srgbClr val="1E1B4B">
                <a:alpha val="10000"/>
              </a:srgbClr>
            </a:outerShdw>
          </a:effectLst>
        </p:spPr>
      </p:sp>
      <p:sp>
        <p:nvSpPr>
          <p:cNvPr id="29" name="Icon circle 383"/>
          <p:cNvSpPr/>
          <p:nvPr/>
        </p:nvSpPr>
        <p:spPr>
          <a:xfrm>
            <a:off x="822960" y="5376672"/>
            <a:ext cx="420624" cy="420624"/>
          </a:xfrm>
          <a:prstGeom prst="ellipse">
            <a:avLst/>
          </a:prstGeom>
          <a:solidFill>
            <a:srgbClr val="FFEDD5"/>
          </a:solidFill>
          <a:ln/>
        </p:spPr>
      </p:sp>
      <p:pic>
        <p:nvPicPr>
          <p:cNvPr id="30" name="Icon hourglass 384" descr="preencoded.png">    </p:cNvPr>
          <p:cNvPicPr>
            <a:picLocks noChangeAspect="1"/>
          </p:cNvPicPr>
          <p:nvPr/>
        </p:nvPicPr>
        <p:blipFill>
          <a:blip r:embed="rId9"/>
          <a:stretch>
            <a:fillRect/>
          </a:stretch>
        </p:blipFill>
        <p:spPr>
          <a:xfrm>
            <a:off x="923910" y="5477622"/>
            <a:ext cx="218724" cy="218724"/>
          </a:xfrm>
          <a:prstGeom prst="rect">
            <a:avLst/>
          </a:prstGeom>
        </p:spPr>
      </p:pic>
      <p:sp>
        <p:nvSpPr>
          <p:cNvPr id="31" name="Objection 385"/>
          <p:cNvSpPr txBox="1"/>
          <p:nvPr/>
        </p:nvSpPr>
        <p:spPr>
          <a:xfrm>
            <a:off x="1417320" y="5248656"/>
            <a:ext cx="3749040" cy="676656"/>
          </a:xfrm>
          <a:prstGeom prst="rect">
            <a:avLst/>
          </a:prstGeom>
          <a:noFill/>
          <a:ln/>
        </p:spPr>
        <p:txBody>
          <a:bodyPr wrap="square" lIns="0" tIns="0" rIns="0" bIns="0" rtlCol="0" anchor="ctr"/>
          <a:lstStyle/>
          <a:p>
            <a:pPr indent="0" marL="0">
              <a:buNone/>
            </a:pPr>
            <a:r>
              <a:rPr lang="en-GB" sz="1700" b="1" dirty="0">
                <a:solidFill>
                  <a:srgbClr val="191919"/>
                </a:solidFill>
                <a:latin typeface="Plus Jakarta Sans" pitchFamily="34" charset="0"/>
                <a:ea typeface="Plus Jakarta Sans" pitchFamily="34" charset="-122"/>
                <a:cs typeface="Plus Jakarta Sans" pitchFamily="34" charset="-120"/>
              </a:rPr>
              <a:t>“I’ll wait until it settles down.”</a:t>
            </a:r>
            <a:endParaRPr lang="en-GB" sz="1700" dirty="0"/>
          </a:p>
        </p:txBody>
      </p:sp>
      <p:pic>
        <p:nvPicPr>
          <p:cNvPr id="32" name="Icon arrow-right 386" descr="preencoded.png">    </p:cNvPr>
          <p:cNvPicPr>
            <a:picLocks noChangeAspect="1"/>
          </p:cNvPicPr>
          <p:nvPr/>
        </p:nvPicPr>
        <p:blipFill>
          <a:blip r:embed="rId10"/>
          <a:stretch>
            <a:fillRect/>
          </a:stretch>
        </p:blipFill>
        <p:spPr>
          <a:xfrm>
            <a:off x="5212080" y="5449824"/>
            <a:ext cx="274320" cy="274320"/>
          </a:xfrm>
          <a:prstGeom prst="rect">
            <a:avLst/>
          </a:prstGeom>
        </p:spPr>
      </p:pic>
      <p:sp>
        <p:nvSpPr>
          <p:cNvPr id="33" name="Answer 387"/>
          <p:cNvSpPr txBox="1"/>
          <p:nvPr/>
        </p:nvSpPr>
        <p:spPr>
          <a:xfrm>
            <a:off x="5669280" y="5248656"/>
            <a:ext cx="5653735" cy="676656"/>
          </a:xfrm>
          <a:prstGeom prst="rect">
            <a:avLst/>
          </a:prstGeom>
          <a:noFill/>
          <a:ln/>
        </p:spPr>
        <p:txBody>
          <a:bodyPr wrap="square" lIns="0" tIns="0" rIns="0" bIns="0" rtlCol="0" anchor="ctr"/>
          <a:lstStyle/>
          <a:p>
            <a:pPr indent="0" marL="0">
              <a:buNone/>
            </a:pPr>
            <a:r>
              <a:rPr lang="en-GB" sz="1500" dirty="0">
                <a:solidFill>
                  <a:srgbClr val="4A4A4A"/>
                </a:solidFill>
                <a:latin typeface="Inter" pitchFamily="34" charset="0"/>
                <a:ea typeface="Inter" pitchFamily="34" charset="-122"/>
                <a:cs typeface="Inter" pitchFamily="34" charset="-120"/>
              </a:rPr>
              <a:t>I don’t think it’ll settle. And skill compounds, so waiting is the expensive option.</a:t>
            </a:r>
            <a:endParaRPr lang="en-GB" sz="150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14</a:t>
            </a:fld>
            <a:endParaRPr lang="en-GB"/>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Kicker 388"/>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4F46E5"/>
                </a:solidFill>
                <a:latin typeface="Inter" pitchFamily="34" charset="0"/>
                <a:ea typeface="Inter" pitchFamily="34" charset="-122"/>
                <a:cs typeface="Inter" pitchFamily="34" charset="-120"/>
              </a:rPr>
              <a:t>YOUR FIRST WEEK</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191919"/>
                </a:solidFill>
                <a:latin typeface="Plus Jakarta Sans" pitchFamily="34" charset="0"/>
                <a:ea typeface="Plus Jakarta Sans" pitchFamily="34" charset="-122"/>
                <a:cs typeface="Plus Jakarta Sans" pitchFamily="34" charset="-120"/>
              </a:rPr>
              <a:t>Five days, </a:t>
            </a:r>
            <a:pPr algn="l" indent="0" marL="0">
              <a:lnSpc>
                <a:spcPct val="95000"/>
              </a:lnSpc>
              <a:buNone/>
            </a:pPr>
            <a:r>
              <a:rPr lang="en-GB" sz="3600" b="1" i="1" dirty="0">
                <a:solidFill>
                  <a:srgbClr val="4338CA"/>
                </a:solidFill>
                <a:latin typeface="Plus Jakarta Sans" pitchFamily="34" charset="0"/>
                <a:ea typeface="Plus Jakarta Sans" pitchFamily="34" charset="-122"/>
                <a:cs typeface="Plus Jakarta Sans" pitchFamily="34" charset="-120"/>
              </a:rPr>
              <a:t>about 15 minutes a day</a:t>
            </a:r>
            <a:endParaRPr lang="en-GB" sz="3600" dirty="0"/>
          </a:p>
        </p:txBody>
      </p:sp>
      <p:sp>
        <p:nvSpPr>
          <p:cNvPr id="4" name="Day card 389"/>
          <p:cNvSpPr/>
          <p:nvPr/>
        </p:nvSpPr>
        <p:spPr>
          <a:xfrm>
            <a:off x="640080" y="2148840"/>
            <a:ext cx="2006742" cy="3566160"/>
          </a:xfrm>
          <a:prstGeom prst="roundRect">
            <a:avLst>
              <a:gd name="adj" fmla="val 7291"/>
            </a:avLst>
          </a:prstGeom>
          <a:solidFill>
            <a:srgbClr val="4F46E5"/>
          </a:solidFill>
          <a:ln/>
          <a:effectLst>
            <a:outerShdw sx="100000" sy="100000" kx="0" ky="0" algn="bl" rotWithShape="0" blurRad="177800" dist="38100" dir="5400000">
              <a:srgbClr val="1E1B4B">
                <a:alpha val="10000"/>
              </a:srgbClr>
            </a:outerShdw>
          </a:effectLst>
        </p:spPr>
      </p:sp>
      <p:sp>
        <p:nvSpPr>
          <p:cNvPr id="5" name="Day 390"/>
          <p:cNvSpPr txBox="1"/>
          <p:nvPr/>
        </p:nvSpPr>
        <p:spPr>
          <a:xfrm>
            <a:off x="868680" y="2377440"/>
            <a:ext cx="914400" cy="256032"/>
          </a:xfrm>
          <a:prstGeom prst="rect">
            <a:avLst/>
          </a:prstGeom>
          <a:noFill/>
          <a:ln/>
        </p:spPr>
        <p:txBody>
          <a:bodyPr wrap="square" lIns="0" tIns="0" rIns="0" bIns="0" rtlCol="0" anchor="t"/>
          <a:lstStyle/>
          <a:p>
            <a:pPr indent="0" marL="0">
              <a:buNone/>
            </a:pPr>
            <a:r>
              <a:rPr lang="en-GB" sz="1200" b="1" spc="200" kern="0" dirty="0">
                <a:solidFill>
                  <a:srgbClr val="E0E7FF"/>
                </a:solidFill>
                <a:latin typeface="Inter" pitchFamily="34" charset="0"/>
                <a:ea typeface="Inter" pitchFamily="34" charset="-122"/>
                <a:cs typeface="Inter" pitchFamily="34" charset="-120"/>
              </a:rPr>
              <a:t>MON</a:t>
            </a:r>
            <a:endParaRPr lang="en-GB" sz="1200" dirty="0"/>
          </a:p>
        </p:txBody>
      </p:sp>
      <p:sp>
        <p:nvSpPr>
          <p:cNvPr id="6" name="Icon circle 391"/>
          <p:cNvSpPr/>
          <p:nvPr/>
        </p:nvSpPr>
        <p:spPr>
          <a:xfrm>
            <a:off x="1961022" y="2331720"/>
            <a:ext cx="457200" cy="457200"/>
          </a:xfrm>
          <a:prstGeom prst="ellipse">
            <a:avLst/>
          </a:prstGeom>
          <a:solidFill>
            <a:srgbClr val="5B54EA"/>
          </a:solidFill>
          <a:ln/>
        </p:spPr>
      </p:sp>
      <p:pic>
        <p:nvPicPr>
          <p:cNvPr id="7" name="Icon compass 392" descr="preencoded.png">    </p:cNvPr>
          <p:cNvPicPr>
            <a:picLocks noChangeAspect="1"/>
          </p:cNvPicPr>
          <p:nvPr/>
        </p:nvPicPr>
        <p:blipFill>
          <a:blip r:embed="rId1"/>
          <a:stretch>
            <a:fillRect/>
          </a:stretch>
        </p:blipFill>
        <p:spPr>
          <a:xfrm>
            <a:off x="2070750" y="2441448"/>
            <a:ext cx="237744" cy="237744"/>
          </a:xfrm>
          <a:prstGeom prst="rect">
            <a:avLst/>
          </a:prstGeom>
        </p:spPr>
      </p:pic>
      <p:sp>
        <p:nvSpPr>
          <p:cNvPr id="8" name="Day title 393"/>
          <p:cNvSpPr txBox="1"/>
          <p:nvPr/>
        </p:nvSpPr>
        <p:spPr>
          <a:xfrm>
            <a:off x="868680" y="3017520"/>
            <a:ext cx="1640982" cy="658368"/>
          </a:xfrm>
          <a:prstGeom prst="rect">
            <a:avLst/>
          </a:prstGeom>
          <a:noFill/>
          <a:ln/>
        </p:spPr>
        <p:txBody>
          <a:bodyPr wrap="square" lIns="0" tIns="0" rIns="0" bIns="0" rtlCol="0" anchor="t"/>
          <a:lstStyle/>
          <a:p>
            <a:pPr indent="0" marL="0">
              <a:lnSpc>
                <a:spcPct val="100000"/>
              </a:lnSpc>
              <a:buNone/>
            </a:pPr>
            <a:r>
              <a:rPr lang="en-GB" sz="1800" b="1" dirty="0">
                <a:solidFill>
                  <a:srgbClr val="FFFFFF"/>
                </a:solidFill>
                <a:latin typeface="Plus Jakarta Sans" pitchFamily="34" charset="0"/>
                <a:ea typeface="Plus Jakarta Sans" pitchFamily="34" charset="-122"/>
                <a:cs typeface="Plus Jakarta Sans" pitchFamily="34" charset="-120"/>
              </a:rPr>
              <a:t>Find your level</a:t>
            </a:r>
            <a:endParaRPr lang="en-GB" sz="1800" dirty="0"/>
          </a:p>
        </p:txBody>
      </p:sp>
      <p:sp>
        <p:nvSpPr>
          <p:cNvPr id="9" name="Day body 394"/>
          <p:cNvSpPr txBox="1"/>
          <p:nvPr/>
        </p:nvSpPr>
        <p:spPr>
          <a:xfrm>
            <a:off x="868680" y="3703320"/>
            <a:ext cx="1622694" cy="1325880"/>
          </a:xfrm>
          <a:prstGeom prst="rect">
            <a:avLst/>
          </a:prstGeom>
          <a:noFill/>
          <a:ln/>
        </p:spPr>
        <p:txBody>
          <a:bodyPr wrap="square" lIns="0" tIns="0" rIns="0" bIns="0" rtlCol="0" anchor="t"/>
          <a:lstStyle/>
          <a:p>
            <a:pPr indent="0" marL="0">
              <a:lnSpc>
                <a:spcPct val="108000"/>
              </a:lnSpc>
              <a:buNone/>
            </a:pPr>
            <a:r>
              <a:rPr lang="en-GB" sz="1400" dirty="0">
                <a:solidFill>
                  <a:srgbClr val="E8E7FF"/>
                </a:solidFill>
                <a:latin typeface="Inter" pitchFamily="34" charset="0"/>
                <a:ea typeface="Inter" pitchFamily="34" charset="-122"/>
                <a:cs typeface="Inter" pitchFamily="34" charset="-120"/>
              </a:rPr>
              <a:t>Take the two-minute quiz. There are no wrong answers.</a:t>
            </a:r>
            <a:endParaRPr lang="en-GB" sz="1400" dirty="0"/>
          </a:p>
        </p:txBody>
      </p:sp>
      <p:sp>
        <p:nvSpPr>
          <p:cNvPr id="10" name="Pill 395"/>
          <p:cNvSpPr/>
          <p:nvPr/>
        </p:nvSpPr>
        <p:spPr>
          <a:xfrm>
            <a:off x="868680" y="5184648"/>
            <a:ext cx="868680" cy="310896"/>
          </a:xfrm>
          <a:prstGeom prst="roundRect">
            <a:avLst>
              <a:gd name="adj" fmla="val 50000"/>
            </a:avLst>
          </a:prstGeom>
          <a:solidFill>
            <a:srgbClr val="FFFFFF"/>
          </a:solidFill>
          <a:ln/>
        </p:spPr>
      </p:sp>
      <p:sp>
        <p:nvSpPr>
          <p:cNvPr id="11" name="Pill label 396"/>
          <p:cNvSpPr txBox="1"/>
          <p:nvPr/>
        </p:nvSpPr>
        <p:spPr>
          <a:xfrm>
            <a:off x="868680" y="5184648"/>
            <a:ext cx="868680" cy="310896"/>
          </a:xfrm>
          <a:prstGeom prst="rect">
            <a:avLst/>
          </a:prstGeom>
          <a:noFill/>
          <a:ln/>
        </p:spPr>
        <p:txBody>
          <a:bodyPr wrap="square" lIns="0" tIns="0" rIns="0" bIns="0" rtlCol="0" anchor="ctr"/>
          <a:lstStyle/>
          <a:p>
            <a:pPr algn="ctr" indent="0" marL="0">
              <a:buNone/>
            </a:pPr>
            <a:r>
              <a:rPr lang="en-GB" sz="1150" b="1" dirty="0">
                <a:solidFill>
                  <a:srgbClr val="4338CA"/>
                </a:solidFill>
                <a:latin typeface="Inter" pitchFamily="34" charset="0"/>
                <a:ea typeface="Inter" pitchFamily="34" charset="-122"/>
                <a:cs typeface="Inter" pitchFamily="34" charset="-120"/>
              </a:rPr>
              <a:t>2 min</a:t>
            </a:r>
            <a:endParaRPr lang="en-GB" sz="1150" dirty="0"/>
          </a:p>
        </p:txBody>
      </p:sp>
      <p:sp>
        <p:nvSpPr>
          <p:cNvPr id="12" name="Day card 397"/>
          <p:cNvSpPr/>
          <p:nvPr/>
        </p:nvSpPr>
        <p:spPr>
          <a:xfrm>
            <a:off x="2866278" y="2148840"/>
            <a:ext cx="2006742" cy="3566160"/>
          </a:xfrm>
          <a:prstGeom prst="roundRect">
            <a:avLst>
              <a:gd name="adj" fmla="val 7291"/>
            </a:avLst>
          </a:prstGeom>
          <a:solidFill>
            <a:srgbClr val="FFFFFF"/>
          </a:solidFill>
          <a:ln/>
          <a:effectLst>
            <a:outerShdw sx="100000" sy="100000" kx="0" ky="0" algn="bl" rotWithShape="0" blurRad="177800" dist="38100" dir="5400000">
              <a:srgbClr val="1E1B4B">
                <a:alpha val="10000"/>
              </a:srgbClr>
            </a:outerShdw>
          </a:effectLst>
        </p:spPr>
      </p:sp>
      <p:sp>
        <p:nvSpPr>
          <p:cNvPr id="13" name="Day 398"/>
          <p:cNvSpPr txBox="1"/>
          <p:nvPr/>
        </p:nvSpPr>
        <p:spPr>
          <a:xfrm>
            <a:off x="3094878" y="2377440"/>
            <a:ext cx="914400" cy="256032"/>
          </a:xfrm>
          <a:prstGeom prst="rect">
            <a:avLst/>
          </a:prstGeom>
          <a:noFill/>
          <a:ln/>
        </p:spPr>
        <p:txBody>
          <a:bodyPr wrap="square" lIns="0" tIns="0" rIns="0" bIns="0" rtlCol="0" anchor="t"/>
          <a:lstStyle/>
          <a:p>
            <a:pPr indent="0" marL="0">
              <a:buNone/>
            </a:pPr>
            <a:r>
              <a:rPr lang="en-GB" sz="1200" b="1" spc="200" kern="0" dirty="0">
                <a:solidFill>
                  <a:srgbClr val="4338CA"/>
                </a:solidFill>
                <a:latin typeface="Inter" pitchFamily="34" charset="0"/>
                <a:ea typeface="Inter" pitchFamily="34" charset="-122"/>
                <a:cs typeface="Inter" pitchFamily="34" charset="-120"/>
              </a:rPr>
              <a:t>TUE</a:t>
            </a:r>
            <a:endParaRPr lang="en-GB" sz="1200" dirty="0"/>
          </a:p>
        </p:txBody>
      </p:sp>
      <p:sp>
        <p:nvSpPr>
          <p:cNvPr id="14" name="Icon circle 399"/>
          <p:cNvSpPr/>
          <p:nvPr/>
        </p:nvSpPr>
        <p:spPr>
          <a:xfrm>
            <a:off x="4187220" y="2331720"/>
            <a:ext cx="457200" cy="457200"/>
          </a:xfrm>
          <a:prstGeom prst="ellipse">
            <a:avLst/>
          </a:prstGeom>
          <a:solidFill>
            <a:srgbClr val="E8E4F2"/>
          </a:solidFill>
          <a:ln/>
        </p:spPr>
      </p:sp>
      <p:pic>
        <p:nvPicPr>
          <p:cNvPr id="15" name="Icon book-open 400" descr="preencoded.png">    </p:cNvPr>
          <p:cNvPicPr>
            <a:picLocks noChangeAspect="1"/>
          </p:cNvPicPr>
          <p:nvPr/>
        </p:nvPicPr>
        <p:blipFill>
          <a:blip r:embed="rId2"/>
          <a:stretch>
            <a:fillRect/>
          </a:stretch>
        </p:blipFill>
        <p:spPr>
          <a:xfrm>
            <a:off x="4296948" y="2441448"/>
            <a:ext cx="237744" cy="237744"/>
          </a:xfrm>
          <a:prstGeom prst="rect">
            <a:avLst/>
          </a:prstGeom>
        </p:spPr>
      </p:pic>
      <p:sp>
        <p:nvSpPr>
          <p:cNvPr id="16" name="Day title 401"/>
          <p:cNvSpPr txBox="1"/>
          <p:nvPr/>
        </p:nvSpPr>
        <p:spPr>
          <a:xfrm>
            <a:off x="3094878" y="3017520"/>
            <a:ext cx="1640982" cy="658368"/>
          </a:xfrm>
          <a:prstGeom prst="rect">
            <a:avLst/>
          </a:prstGeom>
          <a:noFill/>
          <a:ln/>
        </p:spPr>
        <p:txBody>
          <a:bodyPr wrap="square" lIns="0" tIns="0" rIns="0" bIns="0" rtlCol="0" anchor="t"/>
          <a:lstStyle/>
          <a:p>
            <a:pPr indent="0" marL="0">
              <a:lnSpc>
                <a:spcPct val="100000"/>
              </a:lnSpc>
              <a:buNone/>
            </a:pPr>
            <a:r>
              <a:rPr lang="en-GB" sz="1800" b="1" dirty="0">
                <a:solidFill>
                  <a:srgbClr val="191919"/>
                </a:solidFill>
                <a:latin typeface="Plus Jakarta Sans" pitchFamily="34" charset="0"/>
                <a:ea typeface="Plus Jakarta Sans" pitchFamily="34" charset="-122"/>
                <a:cs typeface="Plus Jakarta Sans" pitchFamily="34" charset="-120"/>
              </a:rPr>
              <a:t>Read one guide</a:t>
            </a:r>
            <a:endParaRPr lang="en-GB" sz="1800" dirty="0"/>
          </a:p>
        </p:txBody>
      </p:sp>
      <p:sp>
        <p:nvSpPr>
          <p:cNvPr id="17" name="Day body 402"/>
          <p:cNvSpPr txBox="1"/>
          <p:nvPr/>
        </p:nvSpPr>
        <p:spPr>
          <a:xfrm>
            <a:off x="3094878" y="3703320"/>
            <a:ext cx="1622694" cy="1325880"/>
          </a:xfrm>
          <a:prstGeom prst="rect">
            <a:avLst/>
          </a:prstGeom>
          <a:noFill/>
          <a:ln/>
        </p:spPr>
        <p:txBody>
          <a:bodyPr wrap="square" lIns="0" tIns="0" rIns="0" bIns="0" rtlCol="0" anchor="t"/>
          <a:lstStyle/>
          <a:p>
            <a:pPr indent="0" marL="0">
              <a:lnSpc>
                <a:spcPct val="108000"/>
              </a:lnSpc>
              <a:buNone/>
            </a:pPr>
            <a:r>
              <a:rPr lang="en-GB" sz="1400" dirty="0">
                <a:solidFill>
                  <a:srgbClr val="4A4A4A"/>
                </a:solidFill>
                <a:latin typeface="Inter" pitchFamily="34" charset="0"/>
                <a:ea typeface="Inter" pitchFamily="34" charset="-122"/>
                <a:cs typeface="Inter" pitchFamily="34" charset="-120"/>
              </a:rPr>
              <a:t>The one the quiz suggests for your level.</a:t>
            </a:r>
            <a:endParaRPr lang="en-GB" sz="1400" dirty="0"/>
          </a:p>
        </p:txBody>
      </p:sp>
      <p:sp>
        <p:nvSpPr>
          <p:cNvPr id="18" name="Pill 403"/>
          <p:cNvSpPr/>
          <p:nvPr/>
        </p:nvSpPr>
        <p:spPr>
          <a:xfrm>
            <a:off x="3094878" y="5184648"/>
            <a:ext cx="868680" cy="310896"/>
          </a:xfrm>
          <a:prstGeom prst="roundRect">
            <a:avLst>
              <a:gd name="adj" fmla="val 50000"/>
            </a:avLst>
          </a:prstGeom>
          <a:solidFill>
            <a:srgbClr val="FFEDD5"/>
          </a:solidFill>
          <a:ln/>
        </p:spPr>
      </p:sp>
      <p:sp>
        <p:nvSpPr>
          <p:cNvPr id="19" name="Pill label 404"/>
          <p:cNvSpPr txBox="1"/>
          <p:nvPr/>
        </p:nvSpPr>
        <p:spPr>
          <a:xfrm>
            <a:off x="3094878" y="5184648"/>
            <a:ext cx="868680" cy="310896"/>
          </a:xfrm>
          <a:prstGeom prst="rect">
            <a:avLst/>
          </a:prstGeom>
          <a:noFill/>
          <a:ln/>
        </p:spPr>
        <p:txBody>
          <a:bodyPr wrap="square" lIns="0" tIns="0" rIns="0" bIns="0" rtlCol="0" anchor="ctr"/>
          <a:lstStyle/>
          <a:p>
            <a:pPr algn="ctr" indent="0" marL="0">
              <a:buNone/>
            </a:pPr>
            <a:r>
              <a:rPr lang="en-GB" sz="1150" b="1" dirty="0">
                <a:solidFill>
                  <a:srgbClr val="EA580C"/>
                </a:solidFill>
                <a:latin typeface="Inter" pitchFamily="34" charset="0"/>
                <a:ea typeface="Inter" pitchFamily="34" charset="-122"/>
                <a:cs typeface="Inter" pitchFamily="34" charset="-120"/>
              </a:rPr>
              <a:t>15 min</a:t>
            </a:r>
            <a:endParaRPr lang="en-GB" sz="1150" dirty="0"/>
          </a:p>
        </p:txBody>
      </p:sp>
      <p:sp>
        <p:nvSpPr>
          <p:cNvPr id="20" name="Day card 405"/>
          <p:cNvSpPr/>
          <p:nvPr/>
        </p:nvSpPr>
        <p:spPr>
          <a:xfrm>
            <a:off x="5092476" y="2148840"/>
            <a:ext cx="2006742" cy="3566160"/>
          </a:xfrm>
          <a:prstGeom prst="roundRect">
            <a:avLst>
              <a:gd name="adj" fmla="val 7291"/>
            </a:avLst>
          </a:prstGeom>
          <a:solidFill>
            <a:srgbClr val="FFFFFF"/>
          </a:solidFill>
          <a:ln/>
          <a:effectLst>
            <a:outerShdw sx="100000" sy="100000" kx="0" ky="0" algn="bl" rotWithShape="0" blurRad="177800" dist="38100" dir="5400000">
              <a:srgbClr val="1E1B4B">
                <a:alpha val="10000"/>
              </a:srgbClr>
            </a:outerShdw>
          </a:effectLst>
        </p:spPr>
      </p:sp>
      <p:sp>
        <p:nvSpPr>
          <p:cNvPr id="21" name="Day 406"/>
          <p:cNvSpPr txBox="1"/>
          <p:nvPr/>
        </p:nvSpPr>
        <p:spPr>
          <a:xfrm>
            <a:off x="5321076" y="2377440"/>
            <a:ext cx="914400" cy="256032"/>
          </a:xfrm>
          <a:prstGeom prst="rect">
            <a:avLst/>
          </a:prstGeom>
          <a:noFill/>
          <a:ln/>
        </p:spPr>
        <p:txBody>
          <a:bodyPr wrap="square" lIns="0" tIns="0" rIns="0" bIns="0" rtlCol="0" anchor="t"/>
          <a:lstStyle/>
          <a:p>
            <a:pPr indent="0" marL="0">
              <a:buNone/>
            </a:pPr>
            <a:r>
              <a:rPr lang="en-GB" sz="1200" b="1" spc="200" kern="0" dirty="0">
                <a:solidFill>
                  <a:srgbClr val="4338CA"/>
                </a:solidFill>
                <a:latin typeface="Inter" pitchFamily="34" charset="0"/>
                <a:ea typeface="Inter" pitchFamily="34" charset="-122"/>
                <a:cs typeface="Inter" pitchFamily="34" charset="-120"/>
              </a:rPr>
              <a:t>WED</a:t>
            </a:r>
            <a:endParaRPr lang="en-GB" sz="1200" dirty="0"/>
          </a:p>
        </p:txBody>
      </p:sp>
      <p:sp>
        <p:nvSpPr>
          <p:cNvPr id="22" name="Icon circle 407"/>
          <p:cNvSpPr/>
          <p:nvPr/>
        </p:nvSpPr>
        <p:spPr>
          <a:xfrm>
            <a:off x="6413419" y="2331720"/>
            <a:ext cx="457200" cy="457200"/>
          </a:xfrm>
          <a:prstGeom prst="ellipse">
            <a:avLst/>
          </a:prstGeom>
          <a:solidFill>
            <a:srgbClr val="E8E4F2"/>
          </a:solidFill>
          <a:ln/>
        </p:spPr>
      </p:sp>
      <p:pic>
        <p:nvPicPr>
          <p:cNvPr id="23" name="Icon message-circle 408" descr="preencoded.png">    </p:cNvPr>
          <p:cNvPicPr>
            <a:picLocks noChangeAspect="1"/>
          </p:cNvPicPr>
          <p:nvPr/>
        </p:nvPicPr>
        <p:blipFill>
          <a:blip r:embed="rId3"/>
          <a:stretch>
            <a:fillRect/>
          </a:stretch>
        </p:blipFill>
        <p:spPr>
          <a:xfrm>
            <a:off x="6523147" y="2441448"/>
            <a:ext cx="237744" cy="237744"/>
          </a:xfrm>
          <a:prstGeom prst="rect">
            <a:avLst/>
          </a:prstGeom>
        </p:spPr>
      </p:pic>
      <p:sp>
        <p:nvSpPr>
          <p:cNvPr id="24" name="Day title 409"/>
          <p:cNvSpPr txBox="1"/>
          <p:nvPr/>
        </p:nvSpPr>
        <p:spPr>
          <a:xfrm>
            <a:off x="5321076" y="3017520"/>
            <a:ext cx="1640982" cy="658368"/>
          </a:xfrm>
          <a:prstGeom prst="rect">
            <a:avLst/>
          </a:prstGeom>
          <a:noFill/>
          <a:ln/>
        </p:spPr>
        <p:txBody>
          <a:bodyPr wrap="square" lIns="0" tIns="0" rIns="0" bIns="0" rtlCol="0" anchor="t"/>
          <a:lstStyle/>
          <a:p>
            <a:pPr indent="0" marL="0">
              <a:lnSpc>
                <a:spcPct val="100000"/>
              </a:lnSpc>
              <a:buNone/>
            </a:pPr>
            <a:r>
              <a:rPr lang="en-GB" sz="1800" b="1" dirty="0">
                <a:solidFill>
                  <a:srgbClr val="191919"/>
                </a:solidFill>
                <a:latin typeface="Plus Jakarta Sans" pitchFamily="34" charset="0"/>
                <a:ea typeface="Plus Jakarta Sans" pitchFamily="34" charset="-122"/>
                <a:cs typeface="Plus Jakarta Sans" pitchFamily="34" charset="-120"/>
              </a:rPr>
              <a:t>Brief your AI</a:t>
            </a:r>
            <a:endParaRPr lang="en-GB" sz="1800" dirty="0"/>
          </a:p>
        </p:txBody>
      </p:sp>
      <p:sp>
        <p:nvSpPr>
          <p:cNvPr id="25" name="Day body 410"/>
          <p:cNvSpPr txBox="1"/>
          <p:nvPr/>
        </p:nvSpPr>
        <p:spPr>
          <a:xfrm>
            <a:off x="5321076" y="3703320"/>
            <a:ext cx="1622694" cy="1325880"/>
          </a:xfrm>
          <a:prstGeom prst="rect">
            <a:avLst/>
          </a:prstGeom>
          <a:noFill/>
          <a:ln/>
        </p:spPr>
        <p:txBody>
          <a:bodyPr wrap="square" lIns="0" tIns="0" rIns="0" bIns="0" rtlCol="0" anchor="t"/>
          <a:lstStyle/>
          <a:p>
            <a:pPr indent="0" marL="0">
              <a:lnSpc>
                <a:spcPct val="108000"/>
              </a:lnSpc>
              <a:buNone/>
            </a:pPr>
            <a:r>
              <a:rPr lang="en-GB" sz="1400" dirty="0">
                <a:solidFill>
                  <a:srgbClr val="4A4A4A"/>
                </a:solidFill>
                <a:latin typeface="Inter" pitchFamily="34" charset="0"/>
                <a:ea typeface="Inter" pitchFamily="34" charset="-122"/>
                <a:cs typeface="Inter" pitchFamily="34" charset="-120"/>
              </a:rPr>
              <a:t>Tell it who you are and how you like answers. Then ask last week’s question again.</a:t>
            </a:r>
            <a:endParaRPr lang="en-GB" sz="1400" dirty="0"/>
          </a:p>
        </p:txBody>
      </p:sp>
      <p:sp>
        <p:nvSpPr>
          <p:cNvPr id="26" name="Pill 411"/>
          <p:cNvSpPr/>
          <p:nvPr/>
        </p:nvSpPr>
        <p:spPr>
          <a:xfrm>
            <a:off x="5321076" y="5184648"/>
            <a:ext cx="868680" cy="310896"/>
          </a:xfrm>
          <a:prstGeom prst="roundRect">
            <a:avLst>
              <a:gd name="adj" fmla="val 50000"/>
            </a:avLst>
          </a:prstGeom>
          <a:solidFill>
            <a:srgbClr val="FFEDD5"/>
          </a:solidFill>
          <a:ln/>
        </p:spPr>
      </p:sp>
      <p:sp>
        <p:nvSpPr>
          <p:cNvPr id="27" name="Pill label 412"/>
          <p:cNvSpPr txBox="1"/>
          <p:nvPr/>
        </p:nvSpPr>
        <p:spPr>
          <a:xfrm>
            <a:off x="5321076" y="5184648"/>
            <a:ext cx="868680" cy="310896"/>
          </a:xfrm>
          <a:prstGeom prst="rect">
            <a:avLst/>
          </a:prstGeom>
          <a:noFill/>
          <a:ln/>
        </p:spPr>
        <p:txBody>
          <a:bodyPr wrap="square" lIns="0" tIns="0" rIns="0" bIns="0" rtlCol="0" anchor="ctr"/>
          <a:lstStyle/>
          <a:p>
            <a:pPr algn="ctr" indent="0" marL="0">
              <a:buNone/>
            </a:pPr>
            <a:r>
              <a:rPr lang="en-GB" sz="1150" b="1" dirty="0">
                <a:solidFill>
                  <a:srgbClr val="EA580C"/>
                </a:solidFill>
                <a:latin typeface="Inter" pitchFamily="34" charset="0"/>
                <a:ea typeface="Inter" pitchFamily="34" charset="-122"/>
                <a:cs typeface="Inter" pitchFamily="34" charset="-120"/>
              </a:rPr>
              <a:t>15 min</a:t>
            </a:r>
            <a:endParaRPr lang="en-GB" sz="1150" dirty="0"/>
          </a:p>
        </p:txBody>
      </p:sp>
      <p:sp>
        <p:nvSpPr>
          <p:cNvPr id="28" name="Day card 413"/>
          <p:cNvSpPr/>
          <p:nvPr/>
        </p:nvSpPr>
        <p:spPr>
          <a:xfrm>
            <a:off x="7318675" y="2148840"/>
            <a:ext cx="2006742" cy="3566160"/>
          </a:xfrm>
          <a:prstGeom prst="roundRect">
            <a:avLst>
              <a:gd name="adj" fmla="val 7291"/>
            </a:avLst>
          </a:prstGeom>
          <a:solidFill>
            <a:srgbClr val="FFFFFF"/>
          </a:solidFill>
          <a:ln/>
          <a:effectLst>
            <a:outerShdw sx="100000" sy="100000" kx="0" ky="0" algn="bl" rotWithShape="0" blurRad="177800" dist="38100" dir="5400000">
              <a:srgbClr val="1E1B4B">
                <a:alpha val="10000"/>
              </a:srgbClr>
            </a:outerShdw>
          </a:effectLst>
        </p:spPr>
      </p:sp>
      <p:sp>
        <p:nvSpPr>
          <p:cNvPr id="29" name="Day 414"/>
          <p:cNvSpPr txBox="1"/>
          <p:nvPr/>
        </p:nvSpPr>
        <p:spPr>
          <a:xfrm>
            <a:off x="7547275" y="2377440"/>
            <a:ext cx="914400" cy="256032"/>
          </a:xfrm>
          <a:prstGeom prst="rect">
            <a:avLst/>
          </a:prstGeom>
          <a:noFill/>
          <a:ln/>
        </p:spPr>
        <p:txBody>
          <a:bodyPr wrap="square" lIns="0" tIns="0" rIns="0" bIns="0" rtlCol="0" anchor="t"/>
          <a:lstStyle/>
          <a:p>
            <a:pPr indent="0" marL="0">
              <a:buNone/>
            </a:pPr>
            <a:r>
              <a:rPr lang="en-GB" sz="1200" b="1" spc="200" kern="0" dirty="0">
                <a:solidFill>
                  <a:srgbClr val="4338CA"/>
                </a:solidFill>
                <a:latin typeface="Inter" pitchFamily="34" charset="0"/>
                <a:ea typeface="Inter" pitchFamily="34" charset="-122"/>
                <a:cs typeface="Inter" pitchFamily="34" charset="-120"/>
              </a:rPr>
              <a:t>THU</a:t>
            </a:r>
            <a:endParaRPr lang="en-GB" sz="1200" dirty="0"/>
          </a:p>
        </p:txBody>
      </p:sp>
      <p:sp>
        <p:nvSpPr>
          <p:cNvPr id="30" name="Icon circle 415"/>
          <p:cNvSpPr/>
          <p:nvPr/>
        </p:nvSpPr>
        <p:spPr>
          <a:xfrm>
            <a:off x="8639617" y="2331720"/>
            <a:ext cx="457200" cy="457200"/>
          </a:xfrm>
          <a:prstGeom prst="ellipse">
            <a:avLst/>
          </a:prstGeom>
          <a:solidFill>
            <a:srgbClr val="E8E4F2"/>
          </a:solidFill>
          <a:ln/>
        </p:spPr>
      </p:sp>
      <p:pic>
        <p:nvPicPr>
          <p:cNvPr id="31" name="Icon list-checks 416" descr="preencoded.png">    </p:cNvPr>
          <p:cNvPicPr>
            <a:picLocks noChangeAspect="1"/>
          </p:cNvPicPr>
          <p:nvPr/>
        </p:nvPicPr>
        <p:blipFill>
          <a:blip r:embed="rId4"/>
          <a:stretch>
            <a:fillRect/>
          </a:stretch>
        </p:blipFill>
        <p:spPr>
          <a:xfrm>
            <a:off x="8749345" y="2441448"/>
            <a:ext cx="237744" cy="237744"/>
          </a:xfrm>
          <a:prstGeom prst="rect">
            <a:avLst/>
          </a:prstGeom>
        </p:spPr>
      </p:pic>
      <p:sp>
        <p:nvSpPr>
          <p:cNvPr id="32" name="Day title 417"/>
          <p:cNvSpPr txBox="1"/>
          <p:nvPr/>
        </p:nvSpPr>
        <p:spPr>
          <a:xfrm>
            <a:off x="7547275" y="3017520"/>
            <a:ext cx="1640982" cy="658368"/>
          </a:xfrm>
          <a:prstGeom prst="rect">
            <a:avLst/>
          </a:prstGeom>
          <a:noFill/>
          <a:ln/>
        </p:spPr>
        <p:txBody>
          <a:bodyPr wrap="square" lIns="0" tIns="0" rIns="0" bIns="0" rtlCol="0" anchor="t"/>
          <a:lstStyle/>
          <a:p>
            <a:pPr indent="0" marL="0">
              <a:lnSpc>
                <a:spcPct val="100000"/>
              </a:lnSpc>
              <a:buNone/>
            </a:pPr>
            <a:r>
              <a:rPr lang="en-GB" sz="1800" b="1" dirty="0">
                <a:solidFill>
                  <a:srgbClr val="191919"/>
                </a:solidFill>
                <a:latin typeface="Plus Jakarta Sans" pitchFamily="34" charset="0"/>
                <a:ea typeface="Plus Jakarta Sans" pitchFamily="34" charset="-122"/>
                <a:cs typeface="Plus Jakarta Sans" pitchFamily="34" charset="-120"/>
              </a:rPr>
              <a:t>Tick three skills</a:t>
            </a:r>
            <a:endParaRPr lang="en-GB" sz="1800" dirty="0"/>
          </a:p>
        </p:txBody>
      </p:sp>
      <p:sp>
        <p:nvSpPr>
          <p:cNvPr id="33" name="Day body 418"/>
          <p:cNvSpPr txBox="1"/>
          <p:nvPr/>
        </p:nvSpPr>
        <p:spPr>
          <a:xfrm>
            <a:off x="7547275" y="3703320"/>
            <a:ext cx="1622694" cy="1325880"/>
          </a:xfrm>
          <a:prstGeom prst="rect">
            <a:avLst/>
          </a:prstGeom>
          <a:noFill/>
          <a:ln/>
        </p:spPr>
        <p:txBody>
          <a:bodyPr wrap="square" lIns="0" tIns="0" rIns="0" bIns="0" rtlCol="0" anchor="t"/>
          <a:lstStyle/>
          <a:p>
            <a:pPr indent="0" marL="0">
              <a:lnSpc>
                <a:spcPct val="108000"/>
              </a:lnSpc>
              <a:buNone/>
            </a:pPr>
            <a:r>
              <a:rPr lang="en-GB" sz="1400" dirty="0">
                <a:solidFill>
                  <a:srgbClr val="4A4A4A"/>
                </a:solidFill>
                <a:latin typeface="Inter" pitchFamily="34" charset="0"/>
                <a:ea typeface="Inter" pitchFamily="34" charset="-122"/>
                <a:cs typeface="Inter" pitchFamily="34" charset="-120"/>
              </a:rPr>
              <a:t>Pick three from your level’s checklist and try them on real tasks.</a:t>
            </a:r>
            <a:endParaRPr lang="en-GB" sz="1400" dirty="0"/>
          </a:p>
        </p:txBody>
      </p:sp>
      <p:sp>
        <p:nvSpPr>
          <p:cNvPr id="34" name="Pill 419"/>
          <p:cNvSpPr/>
          <p:nvPr/>
        </p:nvSpPr>
        <p:spPr>
          <a:xfrm>
            <a:off x="7547275" y="5184648"/>
            <a:ext cx="868680" cy="310896"/>
          </a:xfrm>
          <a:prstGeom prst="roundRect">
            <a:avLst>
              <a:gd name="adj" fmla="val 50000"/>
            </a:avLst>
          </a:prstGeom>
          <a:solidFill>
            <a:srgbClr val="FFEDD5"/>
          </a:solidFill>
          <a:ln/>
        </p:spPr>
      </p:sp>
      <p:sp>
        <p:nvSpPr>
          <p:cNvPr id="35" name="Pill label 420"/>
          <p:cNvSpPr txBox="1"/>
          <p:nvPr/>
        </p:nvSpPr>
        <p:spPr>
          <a:xfrm>
            <a:off x="7547275" y="5184648"/>
            <a:ext cx="868680" cy="310896"/>
          </a:xfrm>
          <a:prstGeom prst="rect">
            <a:avLst/>
          </a:prstGeom>
          <a:noFill/>
          <a:ln/>
        </p:spPr>
        <p:txBody>
          <a:bodyPr wrap="square" lIns="0" tIns="0" rIns="0" bIns="0" rtlCol="0" anchor="ctr"/>
          <a:lstStyle/>
          <a:p>
            <a:pPr algn="ctr" indent="0" marL="0">
              <a:buNone/>
            </a:pPr>
            <a:r>
              <a:rPr lang="en-GB" sz="1150" b="1" dirty="0">
                <a:solidFill>
                  <a:srgbClr val="EA580C"/>
                </a:solidFill>
                <a:latin typeface="Inter" pitchFamily="34" charset="0"/>
                <a:ea typeface="Inter" pitchFamily="34" charset="-122"/>
                <a:cs typeface="Inter" pitchFamily="34" charset="-120"/>
              </a:rPr>
              <a:t>15 min</a:t>
            </a:r>
            <a:endParaRPr lang="en-GB" sz="1150" dirty="0"/>
          </a:p>
        </p:txBody>
      </p:sp>
      <p:sp>
        <p:nvSpPr>
          <p:cNvPr id="36" name="Day card 421"/>
          <p:cNvSpPr/>
          <p:nvPr/>
        </p:nvSpPr>
        <p:spPr>
          <a:xfrm>
            <a:off x="9544873" y="2148840"/>
            <a:ext cx="2006742" cy="3566160"/>
          </a:xfrm>
          <a:prstGeom prst="roundRect">
            <a:avLst>
              <a:gd name="adj" fmla="val 7291"/>
            </a:avLst>
          </a:prstGeom>
          <a:solidFill>
            <a:srgbClr val="FFFFFF"/>
          </a:solidFill>
          <a:ln/>
          <a:effectLst>
            <a:outerShdw sx="100000" sy="100000" kx="0" ky="0" algn="bl" rotWithShape="0" blurRad="177800" dist="38100" dir="5400000">
              <a:srgbClr val="1E1B4B">
                <a:alpha val="10000"/>
              </a:srgbClr>
            </a:outerShdw>
          </a:effectLst>
        </p:spPr>
      </p:sp>
      <p:sp>
        <p:nvSpPr>
          <p:cNvPr id="37" name="Day 422"/>
          <p:cNvSpPr txBox="1"/>
          <p:nvPr/>
        </p:nvSpPr>
        <p:spPr>
          <a:xfrm>
            <a:off x="9773473" y="2377440"/>
            <a:ext cx="914400" cy="256032"/>
          </a:xfrm>
          <a:prstGeom prst="rect">
            <a:avLst/>
          </a:prstGeom>
          <a:noFill/>
          <a:ln/>
        </p:spPr>
        <p:txBody>
          <a:bodyPr wrap="square" lIns="0" tIns="0" rIns="0" bIns="0" rtlCol="0" anchor="t"/>
          <a:lstStyle/>
          <a:p>
            <a:pPr indent="0" marL="0">
              <a:buNone/>
            </a:pPr>
            <a:r>
              <a:rPr lang="en-GB" sz="1200" b="1" spc="200" kern="0" dirty="0">
                <a:solidFill>
                  <a:srgbClr val="4338CA"/>
                </a:solidFill>
                <a:latin typeface="Inter" pitchFamily="34" charset="0"/>
                <a:ea typeface="Inter" pitchFamily="34" charset="-122"/>
                <a:cs typeface="Inter" pitchFamily="34" charset="-120"/>
              </a:rPr>
              <a:t>FRI</a:t>
            </a:r>
            <a:endParaRPr lang="en-GB" sz="1200" dirty="0"/>
          </a:p>
        </p:txBody>
      </p:sp>
      <p:sp>
        <p:nvSpPr>
          <p:cNvPr id="38" name="Icon circle 423"/>
          <p:cNvSpPr/>
          <p:nvPr/>
        </p:nvSpPr>
        <p:spPr>
          <a:xfrm>
            <a:off x="10865815" y="2331720"/>
            <a:ext cx="457200" cy="457200"/>
          </a:xfrm>
          <a:prstGeom prst="ellipse">
            <a:avLst/>
          </a:prstGeom>
          <a:solidFill>
            <a:srgbClr val="E8E4F2"/>
          </a:solidFill>
          <a:ln/>
        </p:spPr>
      </p:sp>
      <p:pic>
        <p:nvPicPr>
          <p:cNvPr id="39" name="Icon gamepad-2 424" descr="preencoded.png">    </p:cNvPr>
          <p:cNvPicPr>
            <a:picLocks noChangeAspect="1"/>
          </p:cNvPicPr>
          <p:nvPr/>
        </p:nvPicPr>
        <p:blipFill>
          <a:blip r:embed="rId5"/>
          <a:stretch>
            <a:fillRect/>
          </a:stretch>
        </p:blipFill>
        <p:spPr>
          <a:xfrm>
            <a:off x="10975543" y="2441448"/>
            <a:ext cx="237744" cy="237744"/>
          </a:xfrm>
          <a:prstGeom prst="rect">
            <a:avLst/>
          </a:prstGeom>
        </p:spPr>
      </p:pic>
      <p:sp>
        <p:nvSpPr>
          <p:cNvPr id="40" name="Day title 425"/>
          <p:cNvSpPr txBox="1"/>
          <p:nvPr/>
        </p:nvSpPr>
        <p:spPr>
          <a:xfrm>
            <a:off x="9773473" y="3017520"/>
            <a:ext cx="1640982" cy="658368"/>
          </a:xfrm>
          <a:prstGeom prst="rect">
            <a:avLst/>
          </a:prstGeom>
          <a:noFill/>
          <a:ln/>
        </p:spPr>
        <p:txBody>
          <a:bodyPr wrap="square" lIns="0" tIns="0" rIns="0" bIns="0" rtlCol="0" anchor="t"/>
          <a:lstStyle/>
          <a:p>
            <a:pPr indent="0" marL="0">
              <a:lnSpc>
                <a:spcPct val="100000"/>
              </a:lnSpc>
              <a:buNone/>
            </a:pPr>
            <a:r>
              <a:rPr lang="en-GB" sz="1800" b="1" dirty="0">
                <a:solidFill>
                  <a:srgbClr val="191919"/>
                </a:solidFill>
                <a:latin typeface="Plus Jakarta Sans" pitchFamily="34" charset="0"/>
                <a:ea typeface="Plus Jakarta Sans" pitchFamily="34" charset="-122"/>
                <a:cs typeface="Plus Jakarta Sans" pitchFamily="34" charset="-120"/>
              </a:rPr>
              <a:t>Play</a:t>
            </a:r>
            <a:endParaRPr lang="en-GB" sz="1800" dirty="0"/>
          </a:p>
        </p:txBody>
      </p:sp>
      <p:sp>
        <p:nvSpPr>
          <p:cNvPr id="41" name="Day body 426"/>
          <p:cNvSpPr txBox="1"/>
          <p:nvPr/>
        </p:nvSpPr>
        <p:spPr>
          <a:xfrm>
            <a:off x="9773473" y="3703320"/>
            <a:ext cx="1622694" cy="1325880"/>
          </a:xfrm>
          <a:prstGeom prst="rect">
            <a:avLst/>
          </a:prstGeom>
          <a:noFill/>
          <a:ln/>
        </p:spPr>
        <p:txBody>
          <a:bodyPr wrap="square" lIns="0" tIns="0" rIns="0" bIns="0" rtlCol="0" anchor="t"/>
          <a:lstStyle/>
          <a:p>
            <a:pPr indent="0" marL="0">
              <a:lnSpc>
                <a:spcPct val="108000"/>
              </a:lnSpc>
              <a:buNone/>
            </a:pPr>
            <a:r>
              <a:rPr lang="en-GB" sz="1400" dirty="0">
                <a:solidFill>
                  <a:srgbClr val="4A4A4A"/>
                </a:solidFill>
                <a:latin typeface="Inter" pitchFamily="34" charset="0"/>
                <a:ea typeface="Inter" pitchFamily="34" charset="-122"/>
                <a:cs typeface="Inter" pitchFamily="34" charset="-120"/>
              </a:rPr>
              <a:t>A round of Out of Office, or a prompt from See What’s Possible.</a:t>
            </a:r>
            <a:endParaRPr lang="en-GB" sz="1400" dirty="0"/>
          </a:p>
        </p:txBody>
      </p:sp>
      <p:sp>
        <p:nvSpPr>
          <p:cNvPr id="42" name="Pill 427"/>
          <p:cNvSpPr/>
          <p:nvPr/>
        </p:nvSpPr>
        <p:spPr>
          <a:xfrm>
            <a:off x="9773473" y="5184648"/>
            <a:ext cx="868680" cy="310896"/>
          </a:xfrm>
          <a:prstGeom prst="roundRect">
            <a:avLst>
              <a:gd name="adj" fmla="val 50000"/>
            </a:avLst>
          </a:prstGeom>
          <a:solidFill>
            <a:srgbClr val="FFEDD5"/>
          </a:solidFill>
          <a:ln/>
        </p:spPr>
      </p:sp>
      <p:sp>
        <p:nvSpPr>
          <p:cNvPr id="43" name="Pill label 428"/>
          <p:cNvSpPr txBox="1"/>
          <p:nvPr/>
        </p:nvSpPr>
        <p:spPr>
          <a:xfrm>
            <a:off x="9773473" y="5184648"/>
            <a:ext cx="868680" cy="310896"/>
          </a:xfrm>
          <a:prstGeom prst="rect">
            <a:avLst/>
          </a:prstGeom>
          <a:noFill/>
          <a:ln/>
        </p:spPr>
        <p:txBody>
          <a:bodyPr wrap="square" lIns="0" tIns="0" rIns="0" bIns="0" rtlCol="0" anchor="ctr"/>
          <a:lstStyle/>
          <a:p>
            <a:pPr algn="ctr" indent="0" marL="0">
              <a:buNone/>
            </a:pPr>
            <a:r>
              <a:rPr lang="en-GB" sz="1150" b="1" dirty="0">
                <a:solidFill>
                  <a:srgbClr val="EA580C"/>
                </a:solidFill>
                <a:latin typeface="Inter" pitchFamily="34" charset="0"/>
                <a:ea typeface="Inter" pitchFamily="34" charset="-122"/>
                <a:cs typeface="Inter" pitchFamily="34" charset="-120"/>
              </a:rPr>
              <a:t>15 min</a:t>
            </a:r>
            <a:endParaRPr lang="en-GB" sz="1150" dirty="0"/>
          </a:p>
        </p:txBody>
      </p:sp>
      <p:pic>
        <p:nvPicPr>
          <p:cNvPr id="44" name="Icon sparkles 429" descr="preencoded.png">    </p:cNvPr>
          <p:cNvPicPr>
            <a:picLocks noChangeAspect="1"/>
          </p:cNvPicPr>
          <p:nvPr/>
        </p:nvPicPr>
        <p:blipFill>
          <a:blip r:embed="rId6"/>
          <a:stretch>
            <a:fillRect/>
          </a:stretch>
        </p:blipFill>
        <p:spPr>
          <a:xfrm>
            <a:off x="657454" y="5887822"/>
            <a:ext cx="312725" cy="312725"/>
          </a:xfrm>
          <a:prstGeom prst="rect">
            <a:avLst/>
          </a:prstGeom>
        </p:spPr>
      </p:pic>
      <p:sp>
        <p:nvSpPr>
          <p:cNvPr id="45" name="Caption 430"/>
          <p:cNvSpPr txBox="1"/>
          <p:nvPr/>
        </p:nvSpPr>
        <p:spPr>
          <a:xfrm>
            <a:off x="1097280" y="5870448"/>
            <a:ext cx="10454335" cy="347472"/>
          </a:xfrm>
          <a:prstGeom prst="rect">
            <a:avLst/>
          </a:prstGeom>
          <a:noFill/>
          <a:ln/>
        </p:spPr>
        <p:txBody>
          <a:bodyPr wrap="square" lIns="0" tIns="0" rIns="0" bIns="0" rtlCol="0" anchor="ctr"/>
          <a:lstStyle/>
          <a:p>
            <a:pPr indent="0" marL="0">
              <a:buNone/>
            </a:pPr>
            <a:r>
              <a:rPr lang="en-GB" sz="1500" b="1" dirty="0">
                <a:solidFill>
                  <a:srgbClr val="191919"/>
                </a:solidFill>
                <a:latin typeface="Inter" pitchFamily="34" charset="0"/>
                <a:ea typeface="Inter" pitchFamily="34" charset="-122"/>
                <a:cs typeface="Inter" pitchFamily="34" charset="-120"/>
              </a:rPr>
              <a:t>Then repeat Tuesday to Thursday. </a:t>
            </a:r>
            <a:pPr indent="0" marL="0">
              <a:buNone/>
            </a:pPr>
            <a:r>
              <a:rPr lang="en-GB" sz="1500" dirty="0">
                <a:solidFill>
                  <a:srgbClr val="4A4A4A"/>
                </a:solidFill>
                <a:latin typeface="Inter" pitchFamily="34" charset="0"/>
                <a:ea typeface="Inter" pitchFamily="34" charset="-122"/>
                <a:cs typeface="Inter" pitchFamily="34" charset="-120"/>
              </a:rPr>
              <a:t>There is no secret step six.</a:t>
            </a:r>
            <a:endParaRPr lang="en-GB" sz="150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A3A3A3"/>
                </a:solidFill>
                <a:latin typeface="Inter"/>
                <a:ea typeface="Inter"/>
                <a:cs typeface="Inter"/>
              </a:defRPr>
            </a:lvl1pPr>
          </a:lstStyle>
          <a:p>
            <a:pPr algn="r"/>
            <a:fld id="{F7021451-1387-4CA6-816F-3879F97B5CBC}" type="slidenum">
              <a:rPr b="1" lang="en-GB"/>
              <a:t>15</a:t>
            </a:fld>
            <a:endParaRPr lang="en-GB"/>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Kicker 431"/>
          <p:cNvSpPr txBox="1"/>
          <p:nvPr/>
        </p:nvSpPr>
        <p:spPr>
          <a:xfrm>
            <a:off x="640080" y="566928"/>
            <a:ext cx="10911535" cy="256032"/>
          </a:xfrm>
          <a:prstGeom prst="rect">
            <a:avLst/>
          </a:prstGeom>
          <a:noFill/>
          <a:ln/>
        </p:spPr>
        <p:txBody>
          <a:bodyPr wrap="square" lIns="0" tIns="0" rIns="0" bIns="0" rtlCol="0" anchor="t"/>
          <a:lstStyle/>
          <a:p>
            <a:pPr indent="0" marL="0">
              <a:buNone/>
            </a:pPr>
            <a:r>
              <a:rPr lang="en-GB" sz="1150" b="1" spc="250" kern="0" dirty="0">
                <a:solidFill>
                  <a:srgbClr val="A5B4FC"/>
                </a:solidFill>
                <a:latin typeface="Inter" pitchFamily="34" charset="0"/>
                <a:ea typeface="Inter" pitchFamily="34" charset="-122"/>
                <a:cs typeface="Inter" pitchFamily="34" charset="-120"/>
              </a:rPr>
              <a:t>ONE MORE THING</a:t>
            </a:r>
            <a:endParaRPr lang="en-GB" sz="1150" dirty="0"/>
          </a:p>
        </p:txBody>
      </p:sp>
      <p:sp>
        <p:nvSpPr>
          <p:cNvPr id="3" name="Text 1"/>
          <p:cNvSpPr/>
          <p:nvPr>
            <p:ph type="title"/>
          </p:nvPr>
        </p:nvSpPr>
        <p:spPr>
          <a:xfrm>
            <a:off x="640080" y="868680"/>
            <a:ext cx="10911535" cy="1097280"/>
          </a:xfrm>
          <a:prstGeom prst="rect">
            <a:avLst/>
          </a:prstGeom>
          <a:noFill/>
          <a:ln/>
        </p:spPr>
        <p:txBody>
          <a:bodyPr wrap="square" lIns="0" tIns="0" rIns="0" bIns="0" rtlCol="0" anchor="t"/>
          <a:lstStyle/>
          <a:p>
            <a:pPr algn="l" indent="0" marL="0">
              <a:lnSpc>
                <a:spcPct val="95000"/>
              </a:lnSpc>
              <a:buNone/>
            </a:pPr>
            <a:r>
              <a:rPr lang="en-GB" sz="3600" b="1" dirty="0">
                <a:solidFill>
                  <a:srgbClr val="FFFFFF"/>
                </a:solidFill>
                <a:latin typeface="Plus Jakarta Sans" pitchFamily="34" charset="0"/>
                <a:ea typeface="Plus Jakarta Sans" pitchFamily="34" charset="-122"/>
                <a:cs typeface="Plus Jakarta Sans" pitchFamily="34" charset="-120"/>
              </a:rPr>
              <a:t>Claude Code made </a:t>
            </a:r>
            <a:pPr algn="l" indent="0" marL="0">
              <a:lnSpc>
                <a:spcPct val="95000"/>
              </a:lnSpc>
              <a:buNone/>
            </a:pPr>
            <a:r>
              <a:rPr lang="en-GB" sz="3600" b="1" i="1" dirty="0">
                <a:solidFill>
                  <a:srgbClr val="FB923C"/>
                </a:solidFill>
                <a:latin typeface="Plus Jakarta Sans" pitchFamily="34" charset="0"/>
                <a:ea typeface="Plus Jakarta Sans" pitchFamily="34" charset="-122"/>
                <a:cs typeface="Plus Jakarta Sans" pitchFamily="34" charset="-120"/>
              </a:rPr>
              <a:t>this deck</a:t>
            </a:r>
            <a:endParaRPr lang="en-GB" sz="3600" dirty="0"/>
          </a:p>
        </p:txBody>
      </p:sp>
      <p:sp>
        <p:nvSpPr>
          <p:cNvPr id="4" name="Prompt bubble 432"/>
          <p:cNvSpPr/>
          <p:nvPr/>
        </p:nvSpPr>
        <p:spPr>
          <a:xfrm>
            <a:off x="640080" y="2148840"/>
            <a:ext cx="5394960" cy="2194560"/>
          </a:xfrm>
          <a:prstGeom prst="roundRect">
            <a:avLst>
              <a:gd name="adj" fmla="val 6667"/>
            </a:avLst>
          </a:prstGeom>
          <a:solidFill>
            <a:srgbClr val="181B3D"/>
          </a:solidFill>
          <a:ln w="9525">
            <a:solidFill>
              <a:srgbClr val="2C3166"/>
            </a:solidFill>
            <a:prstDash val="solid"/>
          </a:ln>
        </p:spPr>
      </p:sp>
      <p:pic>
        <p:nvPicPr>
          <p:cNvPr id="5" name="Avatar 433" descr="Fabian Mösli">    </p:cNvPr>
          <p:cNvPicPr>
            <a:picLocks noChangeAspect="1"/>
          </p:cNvPicPr>
          <p:nvPr/>
        </p:nvPicPr>
        <p:blipFill>
          <a:blip r:embed="rId1"/>
          <a:stretch>
            <a:fillRect/>
          </a:stretch>
        </p:blipFill>
        <p:spPr>
          <a:xfrm>
            <a:off x="896112" y="2368296"/>
            <a:ext cx="402336" cy="402336"/>
          </a:xfrm>
          <a:prstGeom prst="ellipse">
            <a:avLst/>
          </a:prstGeom>
        </p:spPr>
      </p:pic>
      <p:sp>
        <p:nvSpPr>
          <p:cNvPr id="6" name="Prompt label 434"/>
          <p:cNvSpPr txBox="1"/>
          <p:nvPr/>
        </p:nvSpPr>
        <p:spPr>
          <a:xfrm>
            <a:off x="1426464" y="2395728"/>
            <a:ext cx="4389120" cy="347472"/>
          </a:xfrm>
          <a:prstGeom prst="rect">
            <a:avLst/>
          </a:prstGeom>
          <a:noFill/>
          <a:ln/>
        </p:spPr>
        <p:txBody>
          <a:bodyPr wrap="square" lIns="0" tIns="0" rIns="0" bIns="0" rtlCol="0" anchor="ctr"/>
          <a:lstStyle/>
          <a:p>
            <a:pPr indent="0" marL="0">
              <a:buNone/>
            </a:pPr>
            <a:r>
              <a:rPr lang="en-GB" sz="1300" b="1" dirty="0">
                <a:solidFill>
                  <a:srgbClr val="FFFFFF"/>
                </a:solidFill>
                <a:latin typeface="Inter" pitchFamily="34" charset="0"/>
                <a:ea typeface="Inter" pitchFamily="34" charset="-122"/>
                <a:cs typeface="Inter" pitchFamily="34" charset="-120"/>
              </a:rPr>
              <a:t>Fabian</a:t>
            </a:r>
            <a:pPr indent="0" marL="0">
              <a:buNone/>
            </a:pPr>
            <a:r>
              <a:rPr lang="en-GB" sz="1300" dirty="0">
                <a:solidFill>
                  <a:srgbClr val="8A8FBF"/>
                </a:solidFill>
                <a:latin typeface="Inter" pitchFamily="34" charset="0"/>
                <a:ea typeface="Inter" pitchFamily="34" charset="-122"/>
                <a:cs typeface="Inter" pitchFamily="34" charset="-120"/>
              </a:rPr>
              <a:t>  ·  the prompt, shortened</a:t>
            </a:r>
            <a:endParaRPr lang="en-GB" sz="1300" dirty="0"/>
          </a:p>
        </p:txBody>
      </p:sp>
      <p:sp>
        <p:nvSpPr>
          <p:cNvPr id="7" name="Prompt excerpt 435"/>
          <p:cNvSpPr txBox="1"/>
          <p:nvPr/>
        </p:nvSpPr>
        <p:spPr>
          <a:xfrm>
            <a:off x="914400" y="2926080"/>
            <a:ext cx="4846320" cy="1298448"/>
          </a:xfrm>
          <a:prstGeom prst="rect">
            <a:avLst/>
          </a:prstGeom>
          <a:noFill/>
          <a:ln/>
        </p:spPr>
        <p:txBody>
          <a:bodyPr wrap="square" lIns="0" tIns="0" rIns="0" bIns="0" rtlCol="0" anchor="t"/>
          <a:lstStyle/>
          <a:p>
            <a:pPr indent="0" marL="0">
              <a:lnSpc>
                <a:spcPct val="110000"/>
              </a:lnSpc>
              <a:buNone/>
            </a:pPr>
            <a:r>
              <a:rPr lang="en-GB" sz="1400" i="1" dirty="0">
                <a:solidFill>
                  <a:srgbClr val="B4B8DC"/>
                </a:solidFill>
                <a:latin typeface="Inter" pitchFamily="34" charset="0"/>
                <a:ea typeface="Inter" pitchFamily="34" charset="-122"/>
                <a:cs typeface="Inter" pitchFamily="34" charset="-120"/>
              </a:rPr>
              <a:t>“You can now also create amazing PowerPoint presentations, right? I want you to do one about The Good AI Guide. […] Make it entertaining, smart, witty, funny, lighthearted (but not silly). Make it aesthetically beautiful. […] Don’t ask me questions, just fill the gaps with your best guess.”</a:t>
            </a:r>
            <a:endParaRPr lang="en-GB" sz="1400" dirty="0"/>
          </a:p>
        </p:txBody>
      </p:sp>
      <p:sp>
        <p:nvSpPr>
          <p:cNvPr id="8" name="Story 436"/>
          <p:cNvSpPr txBox="1"/>
          <p:nvPr/>
        </p:nvSpPr>
        <p:spPr>
          <a:xfrm>
            <a:off x="640080" y="4544568"/>
            <a:ext cx="5394960" cy="1188720"/>
          </a:xfrm>
          <a:prstGeom prst="rect">
            <a:avLst/>
          </a:prstGeom>
          <a:noFill/>
          <a:ln/>
        </p:spPr>
        <p:txBody>
          <a:bodyPr wrap="square" lIns="0" tIns="0" rIns="0" bIns="0" rtlCol="0" anchor="t"/>
          <a:lstStyle/>
          <a:p>
            <a:pPr indent="0" marL="0">
              <a:lnSpc>
                <a:spcPct val="110000"/>
              </a:lnSpc>
              <a:buNone/>
            </a:pPr>
            <a:r>
              <a:rPr lang="en-GB" sz="1500" b="1" dirty="0">
                <a:solidFill>
                  <a:srgbClr val="FFFFFF"/>
                </a:solidFill>
                <a:latin typeface="Inter" pitchFamily="34" charset="0"/>
                <a:ea typeface="Inter" pitchFamily="34" charset="-122"/>
                <a:cs typeface="Inter" pitchFamily="34" charset="-120"/>
              </a:rPr>
              <a:t>One prompt, 17 slides. </a:t>
            </a:r>
            <a:pPr indent="0" marL="0">
              <a:lnSpc>
                <a:spcPct val="110000"/>
              </a:lnSpc>
              <a:buNone/>
            </a:pPr>
            <a:r>
              <a:rPr lang="en-GB" sz="1500" dirty="0">
                <a:solidFill>
                  <a:srgbClr val="B4B8DC"/>
                </a:solidFill>
                <a:latin typeface="Inter" pitchFamily="34" charset="0"/>
                <a:ea typeface="Inter" pitchFamily="34" charset="-122"/>
                <a:cs typeface="Inter" pitchFamily="34" charset="-120"/>
              </a:rPr>
              <a:t>Claude Code wrote the deck as code, rendered every slide, looked at the result and fixed what was off. It could read the whole site first: the guides, the voice, the colours. </a:t>
            </a:r>
            <a:pPr indent="0" marL="0">
              <a:lnSpc>
                <a:spcPct val="110000"/>
              </a:lnSpc>
              <a:buNone/>
            </a:pPr>
            <a:r>
              <a:rPr lang="en-GB" sz="1500" b="1" dirty="0">
                <a:solidFill>
                  <a:srgbClr val="FB923C"/>
                </a:solidFill>
                <a:latin typeface="Inter" pitchFamily="34" charset="0"/>
                <a:ea typeface="Inter" pitchFamily="34" charset="-122"/>
                <a:cs typeface="Inter" pitchFamily="34" charset="-120"/>
              </a:rPr>
              <a:t>A brilliant new hire with a proper brief.</a:t>
            </a:r>
            <a:endParaRPr lang="en-GB" sz="1500" dirty="0"/>
          </a:p>
        </p:txBody>
      </p:sp>
      <p:sp>
        <p:nvSpPr>
          <p:cNvPr id="9" name="Link 437"/>
          <p:cNvSpPr txBox="1"/>
          <p:nvPr/>
        </p:nvSpPr>
        <p:spPr>
          <a:xfrm>
            <a:off x="640080" y="6016752"/>
            <a:ext cx="5394960" cy="256032"/>
          </a:xfrm>
          <a:prstGeom prst="rect">
            <a:avLst/>
          </a:prstGeom>
          <a:noFill/>
          <a:ln/>
        </p:spPr>
        <p:txBody>
          <a:bodyPr wrap="square" lIns="0" tIns="0" rIns="0" bIns="0" rtlCol="0" anchor="t"/>
          <a:lstStyle/>
          <a:p>
            <a:pPr indent="0" marL="0">
              <a:buNone/>
            </a:pPr>
            <a:r>
              <a:rPr lang="en-GB" sz="1200" dirty="0">
                <a:solidFill>
                  <a:srgbClr val="8A8FBF"/>
                </a:solidFill>
                <a:latin typeface="Inter" pitchFamily="34" charset="0"/>
                <a:ea typeface="Inter" pitchFamily="34" charset="-122"/>
                <a:cs typeface="Inter" pitchFamily="34" charset="-120"/>
              </a:rPr>
              <a:t>How it was made: </a:t>
            </a:r>
            <a:pPr indent="0" marL="0">
              <a:buNone/>
            </a:pPr>
            <a:r>
              <a:rPr lang="en-GB" sz="1200" b="1" u="sng" dirty="0">
                <a:solidFill>
                  <a:srgbClr val="A5B4FC"/>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goodaiguide.com/possible/the-pitch</a:t>
            </a:r>
            <a:endParaRPr lang="en-GB" sz="1200" dirty="0"/>
          </a:p>
        </p:txBody>
      </p:sp>
      <p:pic>
        <p:nvPicPr>
          <p:cNvPr id="10" name="Slide 1 thumbnail 438" descr="preencoded.png">    </p:cNvPr>
          <p:cNvPicPr>
            <a:picLocks noChangeAspect="1"/>
          </p:cNvPicPr>
          <p:nvPr/>
        </p:nvPicPr>
        <p:blipFill>
          <a:blip r:embed="rId3"/>
          <a:stretch>
            <a:fillRect/>
          </a:stretch>
        </p:blipFill>
        <p:spPr>
          <a:xfrm>
            <a:off x="6446520" y="2148840"/>
            <a:ext cx="1207694" cy="679328"/>
          </a:xfrm>
          <a:prstGeom prst="rect">
            <a:avLst/>
          </a:prstGeom>
        </p:spPr>
      </p:pic>
      <p:pic>
        <p:nvPicPr>
          <p:cNvPr id="11" name="Slide 2 thumbnail 439" descr="preencoded.png">    </p:cNvPr>
          <p:cNvPicPr>
            <a:picLocks noChangeAspect="1"/>
          </p:cNvPicPr>
          <p:nvPr/>
        </p:nvPicPr>
        <p:blipFill>
          <a:blip r:embed="rId4"/>
          <a:stretch>
            <a:fillRect/>
          </a:stretch>
        </p:blipFill>
        <p:spPr>
          <a:xfrm>
            <a:off x="7745654" y="2148840"/>
            <a:ext cx="1207694" cy="679328"/>
          </a:xfrm>
          <a:prstGeom prst="rect">
            <a:avLst/>
          </a:prstGeom>
        </p:spPr>
      </p:pic>
      <p:pic>
        <p:nvPicPr>
          <p:cNvPr id="12" name="Slide 3 thumbnail 440" descr="preencoded.png">    </p:cNvPr>
          <p:cNvPicPr>
            <a:picLocks noChangeAspect="1"/>
          </p:cNvPicPr>
          <p:nvPr/>
        </p:nvPicPr>
        <p:blipFill>
          <a:blip r:embed="rId5"/>
          <a:stretch>
            <a:fillRect/>
          </a:stretch>
        </p:blipFill>
        <p:spPr>
          <a:xfrm>
            <a:off x="9044788" y="2148840"/>
            <a:ext cx="1207694" cy="679328"/>
          </a:xfrm>
          <a:prstGeom prst="rect">
            <a:avLst/>
          </a:prstGeom>
        </p:spPr>
      </p:pic>
      <p:pic>
        <p:nvPicPr>
          <p:cNvPr id="13" name="Slide 4 thumbnail 441" descr="preencoded.png">    </p:cNvPr>
          <p:cNvPicPr>
            <a:picLocks noChangeAspect="1"/>
          </p:cNvPicPr>
          <p:nvPr/>
        </p:nvPicPr>
        <p:blipFill>
          <a:blip r:embed="rId6"/>
          <a:stretch>
            <a:fillRect/>
          </a:stretch>
        </p:blipFill>
        <p:spPr>
          <a:xfrm>
            <a:off x="10343921" y="2148840"/>
            <a:ext cx="1207694" cy="679328"/>
          </a:xfrm>
          <a:prstGeom prst="rect">
            <a:avLst/>
          </a:prstGeom>
        </p:spPr>
      </p:pic>
      <p:pic>
        <p:nvPicPr>
          <p:cNvPr id="14" name="Slide 5 thumbnail 442" descr="preencoded.png">    </p:cNvPr>
          <p:cNvPicPr>
            <a:picLocks noChangeAspect="1"/>
          </p:cNvPicPr>
          <p:nvPr/>
        </p:nvPicPr>
        <p:blipFill>
          <a:blip r:embed="rId7"/>
          <a:stretch>
            <a:fillRect/>
          </a:stretch>
        </p:blipFill>
        <p:spPr>
          <a:xfrm>
            <a:off x="6446520" y="2919608"/>
            <a:ext cx="1207694" cy="679328"/>
          </a:xfrm>
          <a:prstGeom prst="rect">
            <a:avLst/>
          </a:prstGeom>
        </p:spPr>
      </p:pic>
      <p:pic>
        <p:nvPicPr>
          <p:cNvPr id="15" name="Slide 6 thumbnail 443" descr="preencoded.png">    </p:cNvPr>
          <p:cNvPicPr>
            <a:picLocks noChangeAspect="1"/>
          </p:cNvPicPr>
          <p:nvPr/>
        </p:nvPicPr>
        <p:blipFill>
          <a:blip r:embed="rId8"/>
          <a:stretch>
            <a:fillRect/>
          </a:stretch>
        </p:blipFill>
        <p:spPr>
          <a:xfrm>
            <a:off x="7745654" y="2919608"/>
            <a:ext cx="1207694" cy="679328"/>
          </a:xfrm>
          <a:prstGeom prst="rect">
            <a:avLst/>
          </a:prstGeom>
        </p:spPr>
      </p:pic>
      <p:pic>
        <p:nvPicPr>
          <p:cNvPr id="16" name="Slide 7 thumbnail 444" descr="preencoded.png">    </p:cNvPr>
          <p:cNvPicPr>
            <a:picLocks noChangeAspect="1"/>
          </p:cNvPicPr>
          <p:nvPr/>
        </p:nvPicPr>
        <p:blipFill>
          <a:blip r:embed="rId9"/>
          <a:stretch>
            <a:fillRect/>
          </a:stretch>
        </p:blipFill>
        <p:spPr>
          <a:xfrm>
            <a:off x="9044788" y="2919608"/>
            <a:ext cx="1207694" cy="679328"/>
          </a:xfrm>
          <a:prstGeom prst="rect">
            <a:avLst/>
          </a:prstGeom>
        </p:spPr>
      </p:pic>
      <p:pic>
        <p:nvPicPr>
          <p:cNvPr id="17" name="Slide 8 thumbnail 445" descr="preencoded.png">    </p:cNvPr>
          <p:cNvPicPr>
            <a:picLocks noChangeAspect="1"/>
          </p:cNvPicPr>
          <p:nvPr/>
        </p:nvPicPr>
        <p:blipFill>
          <a:blip r:embed="rId10"/>
          <a:stretch>
            <a:fillRect/>
          </a:stretch>
        </p:blipFill>
        <p:spPr>
          <a:xfrm>
            <a:off x="10343921" y="2919608"/>
            <a:ext cx="1207694" cy="679328"/>
          </a:xfrm>
          <a:prstGeom prst="rect">
            <a:avLst/>
          </a:prstGeom>
        </p:spPr>
      </p:pic>
      <p:pic>
        <p:nvPicPr>
          <p:cNvPr id="18" name="Slide 9 thumbnail 446" descr="preencoded.png">    </p:cNvPr>
          <p:cNvPicPr>
            <a:picLocks noChangeAspect="1"/>
          </p:cNvPicPr>
          <p:nvPr/>
        </p:nvPicPr>
        <p:blipFill>
          <a:blip r:embed="rId11"/>
          <a:stretch>
            <a:fillRect/>
          </a:stretch>
        </p:blipFill>
        <p:spPr>
          <a:xfrm>
            <a:off x="6446520" y="3690376"/>
            <a:ext cx="1207694" cy="679328"/>
          </a:xfrm>
          <a:prstGeom prst="rect">
            <a:avLst/>
          </a:prstGeom>
        </p:spPr>
      </p:pic>
      <p:pic>
        <p:nvPicPr>
          <p:cNvPr id="19" name="Slide 10 thumbnail 447" descr="preencoded.png">    </p:cNvPr>
          <p:cNvPicPr>
            <a:picLocks noChangeAspect="1"/>
          </p:cNvPicPr>
          <p:nvPr/>
        </p:nvPicPr>
        <p:blipFill>
          <a:blip r:embed="rId12"/>
          <a:stretch>
            <a:fillRect/>
          </a:stretch>
        </p:blipFill>
        <p:spPr>
          <a:xfrm>
            <a:off x="7745654" y="3690376"/>
            <a:ext cx="1207694" cy="679328"/>
          </a:xfrm>
          <a:prstGeom prst="rect">
            <a:avLst/>
          </a:prstGeom>
        </p:spPr>
      </p:pic>
      <p:pic>
        <p:nvPicPr>
          <p:cNvPr id="20" name="Slide 11 thumbnail 448" descr="preencoded.png">    </p:cNvPr>
          <p:cNvPicPr>
            <a:picLocks noChangeAspect="1"/>
          </p:cNvPicPr>
          <p:nvPr/>
        </p:nvPicPr>
        <p:blipFill>
          <a:blip r:embed="rId13"/>
          <a:stretch>
            <a:fillRect/>
          </a:stretch>
        </p:blipFill>
        <p:spPr>
          <a:xfrm>
            <a:off x="9044788" y="3690376"/>
            <a:ext cx="1207694" cy="679328"/>
          </a:xfrm>
          <a:prstGeom prst="rect">
            <a:avLst/>
          </a:prstGeom>
        </p:spPr>
      </p:pic>
      <p:pic>
        <p:nvPicPr>
          <p:cNvPr id="21" name="Slide 12 thumbnail 449" descr="preencoded.png">    </p:cNvPr>
          <p:cNvPicPr>
            <a:picLocks noChangeAspect="1"/>
          </p:cNvPicPr>
          <p:nvPr/>
        </p:nvPicPr>
        <p:blipFill>
          <a:blip r:embed="rId14"/>
          <a:stretch>
            <a:fillRect/>
          </a:stretch>
        </p:blipFill>
        <p:spPr>
          <a:xfrm>
            <a:off x="10343921" y="3690376"/>
            <a:ext cx="1207694" cy="679328"/>
          </a:xfrm>
          <a:prstGeom prst="rect">
            <a:avLst/>
          </a:prstGeom>
        </p:spPr>
      </p:pic>
      <p:pic>
        <p:nvPicPr>
          <p:cNvPr id="22" name="Slide 13 thumbnail 450" descr="preencoded.png">    </p:cNvPr>
          <p:cNvPicPr>
            <a:picLocks noChangeAspect="1"/>
          </p:cNvPicPr>
          <p:nvPr/>
        </p:nvPicPr>
        <p:blipFill>
          <a:blip r:embed="rId15"/>
          <a:stretch>
            <a:fillRect/>
          </a:stretch>
        </p:blipFill>
        <p:spPr>
          <a:xfrm>
            <a:off x="6446520" y="4461143"/>
            <a:ext cx="1207694" cy="679328"/>
          </a:xfrm>
          <a:prstGeom prst="rect">
            <a:avLst/>
          </a:prstGeom>
        </p:spPr>
      </p:pic>
      <p:pic>
        <p:nvPicPr>
          <p:cNvPr id="23" name="Slide 14 thumbnail 451" descr="preencoded.png">    </p:cNvPr>
          <p:cNvPicPr>
            <a:picLocks noChangeAspect="1"/>
          </p:cNvPicPr>
          <p:nvPr/>
        </p:nvPicPr>
        <p:blipFill>
          <a:blip r:embed="rId16"/>
          <a:stretch>
            <a:fillRect/>
          </a:stretch>
        </p:blipFill>
        <p:spPr>
          <a:xfrm>
            <a:off x="7745654" y="4461143"/>
            <a:ext cx="1207694" cy="679328"/>
          </a:xfrm>
          <a:prstGeom prst="rect">
            <a:avLst/>
          </a:prstGeom>
        </p:spPr>
      </p:pic>
      <p:pic>
        <p:nvPicPr>
          <p:cNvPr id="24" name="Slide 15 thumbnail 452" descr="preencoded.png">    </p:cNvPr>
          <p:cNvPicPr>
            <a:picLocks noChangeAspect="1"/>
          </p:cNvPicPr>
          <p:nvPr/>
        </p:nvPicPr>
        <p:blipFill>
          <a:blip r:embed="rId17"/>
          <a:stretch>
            <a:fillRect/>
          </a:stretch>
        </p:blipFill>
        <p:spPr>
          <a:xfrm>
            <a:off x="9044788" y="4461143"/>
            <a:ext cx="1207694" cy="679328"/>
          </a:xfrm>
          <a:prstGeom prst="rect">
            <a:avLst/>
          </a:prstGeom>
        </p:spPr>
      </p:pic>
      <p:pic>
        <p:nvPicPr>
          <p:cNvPr id="25" name="Slide 16 thumbnail 453" descr="preencoded.png">    </p:cNvPr>
          <p:cNvPicPr>
            <a:picLocks noChangeAspect="1"/>
          </p:cNvPicPr>
          <p:nvPr/>
        </p:nvPicPr>
        <p:blipFill>
          <a:blip r:embed="rId18"/>
          <a:stretch>
            <a:fillRect/>
          </a:stretch>
        </p:blipFill>
        <p:spPr>
          <a:xfrm>
            <a:off x="10343921" y="4461143"/>
            <a:ext cx="1207694" cy="679328"/>
          </a:xfrm>
          <a:prstGeom prst="rect">
            <a:avLst/>
          </a:prstGeom>
        </p:spPr>
      </p:pic>
      <p:sp>
        <p:nvSpPr>
          <p:cNvPr id="26" name="This slide 454"/>
          <p:cNvSpPr/>
          <p:nvPr/>
        </p:nvSpPr>
        <p:spPr>
          <a:xfrm>
            <a:off x="10311917" y="4429139"/>
            <a:ext cx="1271702" cy="743336"/>
          </a:xfrm>
          <a:prstGeom prst="rect">
            <a:avLst/>
          </a:prstGeom>
          <a:ln w="28575">
            <a:solidFill>
              <a:srgbClr val="FB923C"/>
            </a:solidFill>
            <a:prstDash val="solid"/>
          </a:ln>
        </p:spPr>
      </p:sp>
      <p:pic>
        <p:nvPicPr>
          <p:cNvPr id="27" name="Slide 17 thumbnail 455" descr="preencoded.png">    </p:cNvPr>
          <p:cNvPicPr>
            <a:picLocks noChangeAspect="1"/>
          </p:cNvPicPr>
          <p:nvPr/>
        </p:nvPicPr>
        <p:blipFill>
          <a:blip r:embed="rId19"/>
          <a:stretch>
            <a:fillRect/>
          </a:stretch>
        </p:blipFill>
        <p:spPr>
          <a:xfrm>
            <a:off x="6446520" y="5231911"/>
            <a:ext cx="1207694" cy="679328"/>
          </a:xfrm>
          <a:prstGeom prst="rect">
            <a:avLst/>
          </a:prstGeom>
        </p:spPr>
      </p:pic>
      <p:sp>
        <p:nvSpPr>
          <p:cNvPr id="28" name="Droste note 456"/>
          <p:cNvSpPr txBox="1"/>
          <p:nvPr/>
        </p:nvSpPr>
        <p:spPr>
          <a:xfrm>
            <a:off x="7745654" y="5341639"/>
            <a:ext cx="3805961" cy="274320"/>
          </a:xfrm>
          <a:prstGeom prst="rect">
            <a:avLst/>
          </a:prstGeom>
          <a:noFill/>
          <a:ln/>
        </p:spPr>
        <p:txBody>
          <a:bodyPr wrap="square" lIns="0" tIns="0" rIns="0" bIns="0" rtlCol="0" anchor="t"/>
          <a:lstStyle/>
          <a:p>
            <a:pPr algn="r" indent="0" marL="0">
              <a:buNone/>
            </a:pPr>
            <a:r>
              <a:rPr lang="en-GB" sz="1150" i="1" dirty="0">
                <a:solidFill>
                  <a:srgbClr val="8A8FBF"/>
                </a:solidFill>
                <a:latin typeface="Inter" pitchFamily="34" charset="0"/>
                <a:ea typeface="Inter" pitchFamily="34" charset="-122"/>
                <a:cs typeface="Inter" pitchFamily="34" charset="-120"/>
              </a:rPr>
              <a:t>Slide 16: this one, showing itself </a:t>
            </a:r>
            <a:pPr algn="r" indent="0" marL="0">
              <a:buNone/>
            </a:pPr>
            <a:r>
              <a:rPr lang="en-GB" sz="1150" b="1" dirty="0">
                <a:solidFill>
                  <a:srgbClr val="FB923C"/>
                </a:solidFill>
                <a:latin typeface="Inter" pitchFamily="34" charset="0"/>
                <a:ea typeface="Inter" pitchFamily="34" charset="-122"/>
                <a:cs typeface="Inter" pitchFamily="34" charset="-120"/>
              </a:rPr>
              <a:t>↑</a:t>
            </a:r>
            <a:endParaRPr lang="en-GB" sz="1150" dirty="0"/>
          </a:p>
        </p:txBody>
      </p:sp>
      <p:sp>
        <p:nvSpPr>
          <p:cNvPr id="25" name="Slide Number Placeholder 0"/>
          <p:cNvSpPr>
            <a:spLocks noGrp="1"/>
          </p:cNvSpPr>
          <p:nvPr>
            <p:ph type="sldNum" sz="quarter" idx="4294967295"/>
          </p:nvPr>
        </p:nvSpPr>
        <p:spPr>
          <a:xfrm>
            <a:off x="10637215" y="6382512"/>
            <a:ext cx="914400" cy="219456"/>
          </a:xfrm>
          <a:prstGeom prst="rect">
            <a:avLst/>
          </a:prstGeom>
          <a:extLst>
            <a:ext uri="{C572A759-6A51-4108-AA02-DFA0A04FC94B}">
              <ma14:wrappingTextBoxFlag xmlns:ma14="http://schemas.microsoft.com/office/mac/drawingml/2011/main" val="0"/>
            </a:ext>
          </a:extLst>
        </p:spPr>
        <p:txBody>
          <a:bodyPr lIns="0" tIns="0" rIns="0" bIns="0"/>
          <a:lstStyle>
            <a:lvl1pPr>
              <a:defRPr sz="1000">
                <a:solidFill>
                  <a:srgbClr val="8A8FBF"/>
                </a:solidFill>
                <a:latin typeface="Inter"/>
                <a:ea typeface="Inter"/>
                <a:cs typeface="Inter"/>
              </a:defRPr>
            </a:lvl1pPr>
          </a:lstStyle>
          <a:p>
            <a:pPr algn="r"/>
            <a:fld id="{F7021451-1387-4CA6-816F-3879F97B5CBC}" type="slidenum">
              <a:rPr b="1" lang="en-GB"/>
              <a:t>16</a:t>
            </a:fld>
            <a:endParaRPr lang="en-GB"/>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Kicker 457"/>
          <p:cNvSpPr txBox="1"/>
          <p:nvPr/>
        </p:nvSpPr>
        <p:spPr>
          <a:xfrm>
            <a:off x="685800" y="960120"/>
            <a:ext cx="5486400" cy="274320"/>
          </a:xfrm>
          <a:prstGeom prst="rect">
            <a:avLst/>
          </a:prstGeom>
          <a:noFill/>
          <a:ln/>
        </p:spPr>
        <p:txBody>
          <a:bodyPr wrap="square" lIns="0" tIns="0" rIns="0" bIns="0" rtlCol="0" anchor="t"/>
          <a:lstStyle/>
          <a:p>
            <a:pPr indent="0" marL="0">
              <a:buNone/>
            </a:pPr>
            <a:r>
              <a:rPr lang="en-GB" sz="1200" b="1" spc="300" kern="0" dirty="0">
                <a:solidFill>
                  <a:srgbClr val="A5B4FC"/>
                </a:solidFill>
                <a:latin typeface="Inter" pitchFamily="34" charset="0"/>
                <a:ea typeface="Inter" pitchFamily="34" charset="-122"/>
                <a:cs typeface="Inter" pitchFamily="34" charset="-120"/>
              </a:rPr>
              <a:t>YOUR MOVE</a:t>
            </a:r>
            <a:endParaRPr lang="en-GB" sz="1200" dirty="0"/>
          </a:p>
        </p:txBody>
      </p:sp>
      <p:sp>
        <p:nvSpPr>
          <p:cNvPr id="3" name="Text 0"/>
          <p:cNvSpPr/>
          <p:nvPr>
            <p:ph type="title"/>
          </p:nvPr>
        </p:nvSpPr>
        <p:spPr>
          <a:xfrm>
            <a:off x="685800" y="1325880"/>
            <a:ext cx="6400800" cy="1645920"/>
          </a:xfrm>
          <a:prstGeom prst="rect">
            <a:avLst/>
          </a:prstGeom>
          <a:noFill/>
          <a:ln/>
        </p:spPr>
        <p:txBody>
          <a:bodyPr wrap="square" lIns="0" tIns="0" rIns="0" bIns="0" rtlCol="0" anchor="t"/>
          <a:lstStyle/>
          <a:p>
            <a:pPr algn="l" indent="0" marL="0">
              <a:lnSpc>
                <a:spcPct val="95000"/>
              </a:lnSpc>
              <a:buNone/>
            </a:pPr>
            <a:r>
              <a:rPr lang="en-GB" sz="5200" b="1" dirty="0">
                <a:solidFill>
                  <a:srgbClr val="FFFFFF"/>
                </a:solidFill>
                <a:latin typeface="Plus Jakarta Sans" pitchFamily="34" charset="0"/>
                <a:ea typeface="Plus Jakarta Sans" pitchFamily="34" charset="-122"/>
                <a:cs typeface="Plus Jakarta Sans" pitchFamily="34" charset="-120"/>
              </a:rPr>
              <a:t>Find your level</a:t>
            </a:r>
            <a:endParaRPr lang="en-GB" sz="5200" dirty="0"/>
          </a:p>
          <a:p>
            <a:pPr algn="l" indent="0" marL="0">
              <a:lnSpc>
                <a:spcPct val="95000"/>
              </a:lnSpc>
              <a:buNone/>
            </a:pPr>
            <a:r>
              <a:rPr lang="en-GB" sz="5200" b="1" i="1" dirty="0">
                <a:solidFill>
                  <a:srgbClr val="FB923C"/>
                </a:solidFill>
                <a:latin typeface="Plus Jakarta Sans" pitchFamily="34" charset="0"/>
                <a:ea typeface="Plus Jakarta Sans" pitchFamily="34" charset="-122"/>
                <a:cs typeface="Plus Jakarta Sans" pitchFamily="34" charset="-120"/>
              </a:rPr>
              <a:t>in two minutes</a:t>
            </a:r>
            <a:endParaRPr lang="en-GB" sz="5200" dirty="0"/>
          </a:p>
        </p:txBody>
      </p:sp>
      <p:sp>
        <p:nvSpPr>
          <p:cNvPr id="4" name="QR tile 458"/>
          <p:cNvSpPr/>
          <p:nvPr/>
        </p:nvSpPr>
        <p:spPr>
          <a:xfrm>
            <a:off x="685800" y="3154680"/>
            <a:ext cx="2148840" cy="2148840"/>
          </a:xfrm>
          <a:prstGeom prst="roundRect">
            <a:avLst>
              <a:gd name="adj" fmla="val 8511"/>
            </a:avLst>
          </a:prstGeom>
          <a:solidFill>
            <a:srgbClr val="FFFFFF"/>
          </a:solidFill>
          <a:ln/>
        </p:spPr>
      </p:sp>
      <p:pic>
        <p:nvPicPr>
          <p:cNvPr id="5" name="QR code 459" descr="QR code that opens goodaiguide.com/quiz">
            <a:hlinkClick r:id="rId2" tooltip=""/>
          </p:cNvPr>
          <p:cNvPicPr>
            <a:picLocks noChangeAspect="1"/>
          </p:cNvPicPr>
          <p:nvPr/>
        </p:nvPicPr>
        <p:blipFill>
          <a:blip r:embed="rId1"/>
          <a:stretch>
            <a:fillRect/>
          </a:stretch>
        </p:blipFill>
        <p:spPr>
          <a:xfrm>
            <a:off x="795528" y="3264408"/>
            <a:ext cx="1929384" cy="1929384"/>
          </a:xfrm>
          <a:prstGeom prst="rect">
            <a:avLst/>
          </a:prstGeom>
        </p:spPr>
      </p:pic>
      <p:sp>
        <p:nvSpPr>
          <p:cNvPr id="6" name="Quiz URL 460"/>
          <p:cNvSpPr txBox="1"/>
          <p:nvPr/>
        </p:nvSpPr>
        <p:spPr>
          <a:xfrm>
            <a:off x="3200400" y="3200400"/>
            <a:ext cx="3840480" cy="457200"/>
          </a:xfrm>
          <a:prstGeom prst="rect">
            <a:avLst/>
          </a:prstGeom>
          <a:noFill/>
          <a:ln/>
        </p:spPr>
        <p:txBody>
          <a:bodyPr wrap="square" lIns="0" tIns="0" rIns="0" bIns="0" rtlCol="0" anchor="t"/>
          <a:lstStyle/>
          <a:p>
            <a:pPr indent="0" marL="0">
              <a:buNone/>
            </a:pPr>
            <a:r>
              <a:rPr lang="en-GB" sz="2400" b="1" u="sng" dirty="0">
                <a:solidFill>
                  <a:srgbClr val="FFFFFF"/>
                </a:solidFill>
                <a:latin typeface="Plus Jakarta Sans" pitchFamily="34" charset="0"/>
                <a:ea typeface="Plus Jakarta Sans" pitchFamily="34" charset="-122"/>
                <a:cs typeface="Plus Jakarta Sans"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goodaiguide.com/quiz</a:t>
            </a:r>
            <a:endParaRPr lang="en-GB" sz="2400" dirty="0"/>
          </a:p>
        </p:txBody>
      </p:sp>
      <p:sp>
        <p:nvSpPr>
          <p:cNvPr id="7" name="Quiz note 461"/>
          <p:cNvSpPr txBox="1"/>
          <p:nvPr/>
        </p:nvSpPr>
        <p:spPr>
          <a:xfrm>
            <a:off x="3200400" y="3703320"/>
            <a:ext cx="3291840" cy="594360"/>
          </a:xfrm>
          <a:prstGeom prst="rect">
            <a:avLst/>
          </a:prstGeom>
          <a:noFill/>
          <a:ln/>
        </p:spPr>
        <p:txBody>
          <a:bodyPr wrap="square" lIns="0" tIns="0" rIns="0" bIns="0" rtlCol="0" anchor="t"/>
          <a:lstStyle/>
          <a:p>
            <a:pPr indent="0" marL="0">
              <a:lnSpc>
                <a:spcPct val="110000"/>
              </a:lnSpc>
              <a:buNone/>
            </a:pPr>
            <a:r>
              <a:rPr lang="en-GB" sz="1500" dirty="0">
                <a:solidFill>
                  <a:srgbClr val="B4B8DC"/>
                </a:solidFill>
                <a:latin typeface="Inter" pitchFamily="34" charset="0"/>
                <a:ea typeface="Inter" pitchFamily="34" charset="-122"/>
                <a:cs typeface="Inter" pitchFamily="34" charset="-120"/>
              </a:rPr>
              <a:t>Free. No sign-up. Your answers stay in your browser.</a:t>
            </a:r>
            <a:endParaRPr lang="en-GB" sz="1500" dirty="0"/>
          </a:p>
        </p:txBody>
      </p:sp>
      <p:pic>
        <p:nvPicPr>
          <p:cNvPr id="8" name="Icon mail 462" descr="preencoded.png">    </p:cNvPr>
          <p:cNvPicPr>
            <a:picLocks noChangeAspect="1"/>
          </p:cNvPicPr>
          <p:nvPr/>
        </p:nvPicPr>
        <p:blipFill>
          <a:blip r:embed="rId4"/>
          <a:stretch>
            <a:fillRect/>
          </a:stretch>
        </p:blipFill>
        <p:spPr>
          <a:xfrm>
            <a:off x="3223717" y="4476445"/>
            <a:ext cx="264262" cy="264262"/>
          </a:xfrm>
          <a:prstGeom prst="rect">
            <a:avLst/>
          </a:prstGeom>
        </p:spPr>
      </p:pic>
      <p:sp>
        <p:nvSpPr>
          <p:cNvPr id="9" name="Contact 463"/>
          <p:cNvSpPr txBox="1"/>
          <p:nvPr/>
        </p:nvSpPr>
        <p:spPr>
          <a:xfrm>
            <a:off x="3621024" y="4453128"/>
            <a:ext cx="3291840" cy="310896"/>
          </a:xfrm>
          <a:prstGeom prst="rect">
            <a:avLst/>
          </a:prstGeom>
          <a:noFill/>
          <a:ln/>
        </p:spPr>
        <p:txBody>
          <a:bodyPr wrap="square" lIns="0" tIns="0" rIns="0" bIns="0" rtlCol="0" anchor="ctr"/>
          <a:lstStyle/>
          <a:p>
            <a:pPr indent="0" marL="0">
              <a:buNone/>
            </a:pPr>
            <a:r>
              <a:rPr lang="en-GB" sz="1350" b="1" dirty="0">
                <a:solidFill>
                  <a:srgbClr val="FFFFFF"/>
                </a:solidFill>
                <a:latin typeface="Inter" pitchFamily="34" charset="0"/>
                <a:ea typeface="Inter" pitchFamily="34" charset="-122"/>
                <a:cs typeface="Inter" pitchFamily="34" charset="-120"/>
              </a:rPr>
              <a:t>Newsletter: </a:t>
            </a:r>
            <a:pPr indent="0" marL="0">
              <a:buNone/>
            </a:pPr>
            <a:r>
              <a:rPr lang="en-GB" sz="1350" u="sng" dirty="0">
                <a:solidFill>
                  <a:srgbClr val="B4B8DC"/>
                </a:solidFill>
                <a:latin typeface="Inter" pitchFamily="34" charset="0"/>
                <a:ea typeface="Inter" pitchFamily="34" charset="-122"/>
                <a:cs typeface="Inter" pitchFamily="34" charset="-120"/>
                <a:hlinkClick r:id="rId5" invalidUrl="" action="" tgtFrame="" tooltip="" history="1" highlightClick="0" endSnd="0">
                  <a:extLst>
                    <a:ext uri="{A12FA001-AC4F-418D-AE19-62706E023703}">
                      <ahyp:hlinkClr xmlns:ahyp="http://schemas.microsoft.com/office/drawing/2018/hyperlinkcolor" val="tx"/>
                    </a:ext>
                  </a:extLst>
                </a:hlinkClick>
              </a:rPr>
              <a:t>goodaiguide.com/newsletter</a:t>
            </a:r>
            <a:endParaRPr lang="en-GB" sz="1350" dirty="0"/>
          </a:p>
        </p:txBody>
      </p:sp>
      <p:pic>
        <p:nvPicPr>
          <p:cNvPr id="10" name="Icon linkedin 464" descr="preencoded.png">    </p:cNvPr>
          <p:cNvPicPr>
            <a:picLocks noChangeAspect="1"/>
          </p:cNvPicPr>
          <p:nvPr/>
        </p:nvPicPr>
        <p:blipFill>
          <a:blip r:embed="rId6"/>
          <a:stretch>
            <a:fillRect/>
          </a:stretch>
        </p:blipFill>
        <p:spPr>
          <a:xfrm>
            <a:off x="3223717" y="4906213"/>
            <a:ext cx="264262" cy="264262"/>
          </a:xfrm>
          <a:prstGeom prst="rect">
            <a:avLst/>
          </a:prstGeom>
        </p:spPr>
      </p:pic>
      <p:sp>
        <p:nvSpPr>
          <p:cNvPr id="11" name="Contact 465"/>
          <p:cNvSpPr txBox="1"/>
          <p:nvPr/>
        </p:nvSpPr>
        <p:spPr>
          <a:xfrm>
            <a:off x="3621024" y="4882896"/>
            <a:ext cx="3291840" cy="310896"/>
          </a:xfrm>
          <a:prstGeom prst="rect">
            <a:avLst/>
          </a:prstGeom>
          <a:noFill/>
          <a:ln/>
        </p:spPr>
        <p:txBody>
          <a:bodyPr wrap="square" lIns="0" tIns="0" rIns="0" bIns="0" rtlCol="0" anchor="ctr"/>
          <a:lstStyle/>
          <a:p>
            <a:pPr indent="0" marL="0">
              <a:buNone/>
            </a:pPr>
            <a:r>
              <a:rPr lang="en-GB" sz="1350" b="1" dirty="0">
                <a:solidFill>
                  <a:srgbClr val="FFFFFF"/>
                </a:solidFill>
                <a:latin typeface="Inter" pitchFamily="34" charset="0"/>
                <a:ea typeface="Inter" pitchFamily="34" charset="-122"/>
                <a:cs typeface="Inter" pitchFamily="34" charset="-120"/>
              </a:rPr>
              <a:t>Say hi: </a:t>
            </a:r>
            <a:pPr indent="0" marL="0">
              <a:buNone/>
            </a:pPr>
            <a:r>
              <a:rPr lang="en-GB" sz="1350" u="sng" dirty="0">
                <a:solidFill>
                  <a:srgbClr val="B4B8DC"/>
                </a:solidFill>
                <a:latin typeface="Inter" pitchFamily="34" charset="0"/>
                <a:ea typeface="Inter" pitchFamily="34" charset="-122"/>
                <a:cs typeface="Inter" pitchFamily="34" charset="-120"/>
                <a:hlinkClick r:id="rId7" invalidUrl="" action="" tgtFrame="" tooltip="" history="1" highlightClick="0" endSnd="0">
                  <a:extLst>
                    <a:ext uri="{A12FA001-AC4F-418D-AE19-62706E023703}">
                      <ahyp:hlinkClr xmlns:ahyp="http://schemas.microsoft.com/office/drawing/2018/hyperlinkcolor" val="tx"/>
                    </a:ext>
                  </a:extLst>
                </a:hlinkClick>
              </a:rPr>
              <a:t>Fabian Mösli on LinkedIn</a:t>
            </a:r>
            <a:endParaRPr lang="en-GB" sz="1350" dirty="0"/>
          </a:p>
        </p:txBody>
      </p:sp>
    </p:spTree>
  </p:cSld>
  <p:clrMapOvr>
    <a:masterClrMapping/>
  </p:clrMapOvr>
  <p:transition spd="med">
    <p:fade/>
  </p:transition>
</p:sld>
</file>

<file path=ppt/theme/theme1.xml><?xml version="1.0" encoding="utf-8"?>
<a:theme xmlns:a="http://schemas.openxmlformats.org/drawingml/2006/main" name="Good AI Guide">
  <a:themeElements>
    <a:clrScheme name="Good AI Guide">
      <a:dk1>
        <a:srgbClr val="191919"/>
      </a:dk1>
      <a:lt1>
        <a:srgbClr val="FFFFFF"/>
      </a:lt1>
      <a:dk2>
        <a:srgbClr val="0D0F26"/>
      </a:dk2>
      <a:lt2>
        <a:srgbClr val="FAF9F6"/>
      </a:lt2>
      <a:accent1>
        <a:srgbClr val="6366F1"/>
      </a:accent1>
      <a:accent2>
        <a:srgbClr val="F97316"/>
      </a:accent2>
      <a:accent3>
        <a:srgbClr val="4338CA"/>
      </a:accent3>
      <a:accent4>
        <a:srgbClr val="FB923C"/>
      </a:accent4>
      <a:accent5>
        <a:srgbClr val="A5B4FC"/>
      </a:accent5>
      <a:accent6>
        <a:srgbClr val="6B6B6B"/>
      </a:accent6>
      <a:hlink>
        <a:srgbClr val="4338CA"/>
      </a:hlink>
      <a:folHlink>
        <a:srgbClr val="312E81"/>
      </a:folHlink>
    </a:clrScheme>
    <a:fontScheme name="Good AI Guide">
      <a:majorFont>
        <a:latin typeface="Plus Jakarta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Good AI Guide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good at AI. Properly.</dc:title>
  <dc:subject>Why most people stall with AI, the one idea that gets them unstuck, and a free path from curious to capable.</dc:subject>
  <dc:creator>Fabian Mösli</dc:creator>
  <cp:lastModifiedBy>Fabian Mösli</cp:lastModifiedBy>
  <cp:revision>1</cp:revision>
  <dcterms:created xsi:type="dcterms:W3CDTF">2026-10-13T09:01:06Z</dcterms:created>
  <dcterms:modified xsi:type="dcterms:W3CDTF">2026-10-13T09:01:06Z</dcterms:modified>
</cp:coreProperties>
</file>